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oboto"/>
      <p:regular r:id="rId24"/>
      <p:bold r:id="rId25"/>
      <p:italic r:id="rId26"/>
      <p:boldItalic r:id="rId27"/>
    </p:embeddedFont>
    <p:embeddedFont>
      <p:font typeface="Merriweather"/>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8D703E4-F115-409E-85F1-F7C9E2A6FE72}">
  <a:tblStyle styleId="{08D703E4-F115-409E-85F1-F7C9E2A6FE72}"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Merriweather-regular.fntdata"/><Relationship Id="rId27"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erriweather-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erriweather-boldItalic.fntdata"/><Relationship Id="rId30" Type="http://schemas.openxmlformats.org/officeDocument/2006/relationships/font" Target="fonts/Merriweather-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465fda19d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465fda19d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472e56a65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472e56a65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472e56a65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472e56a65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472e56a656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472e56a656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472e56a656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472e56a656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2cdaa8e4b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2cdaa8e4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465fda19d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465fda19d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2bb2465923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32bb2465923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2bb2465923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2bb2465923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2bd3f425c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2bd3f425c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32ff42f098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32ff42f098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2f57873f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2f57873f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472e56a65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472e56a65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Clr>
                <a:schemeClr val="dk1"/>
              </a:buClr>
              <a:buSzPts val="1100"/>
              <a:buFont typeface="Arial"/>
              <a:buNone/>
            </a:pPr>
            <a:r>
              <a:rPr lang="zh-CN">
                <a:solidFill>
                  <a:schemeClr val="dk1"/>
                </a:solidFill>
              </a:rPr>
              <a:t>The </a:t>
            </a:r>
            <a:r>
              <a:rPr b="1" lang="zh-CN">
                <a:solidFill>
                  <a:schemeClr val="dk1"/>
                </a:solidFill>
              </a:rPr>
              <a:t>Ambilight system</a:t>
            </a:r>
            <a:r>
              <a:rPr lang="zh-CN">
                <a:solidFill>
                  <a:schemeClr val="dk1"/>
                </a:solidFill>
              </a:rPr>
              <a:t> is built on the </a:t>
            </a:r>
            <a:r>
              <a:rPr b="1" lang="zh-CN">
                <a:solidFill>
                  <a:schemeClr val="dk1"/>
                </a:solidFill>
              </a:rPr>
              <a:t>Xilinx Artix-7 (Digilent Nexys Video) platform</a:t>
            </a:r>
            <a:r>
              <a:rPr lang="zh-CN">
                <a:solidFill>
                  <a:schemeClr val="dk1"/>
                </a:solidFill>
              </a:rPr>
              <a:t>, utilizing the </a:t>
            </a:r>
            <a:r>
              <a:rPr b="1" lang="zh-CN">
                <a:solidFill>
                  <a:schemeClr val="dk1"/>
                </a:solidFill>
              </a:rPr>
              <a:t>AXI bus</a:t>
            </a:r>
            <a:r>
              <a:rPr lang="zh-CN">
                <a:solidFill>
                  <a:schemeClr val="dk1"/>
                </a:solidFill>
              </a:rPr>
              <a:t> to interconnect various modules. The system first captures the </a:t>
            </a:r>
            <a:r>
              <a:rPr b="1" lang="zh-CN">
                <a:solidFill>
                  <a:schemeClr val="dk1"/>
                </a:solidFill>
              </a:rPr>
              <a:t>HDMI video signal</a:t>
            </a:r>
            <a:r>
              <a:rPr lang="zh-CN">
                <a:solidFill>
                  <a:schemeClr val="dk1"/>
                </a:solidFill>
              </a:rPr>
              <a:t> through the </a:t>
            </a:r>
            <a:r>
              <a:rPr b="1" lang="zh-CN">
                <a:solidFill>
                  <a:schemeClr val="dk1"/>
                </a:solidFill>
              </a:rPr>
              <a:t>DVI2RGB IP core</a:t>
            </a:r>
            <a:r>
              <a:rPr lang="zh-CN">
                <a:solidFill>
                  <a:schemeClr val="dk1"/>
                </a:solidFill>
              </a:rPr>
              <a:t>, converting it into an </a:t>
            </a:r>
            <a:r>
              <a:rPr b="1" lang="zh-CN">
                <a:solidFill>
                  <a:schemeClr val="dk1"/>
                </a:solidFill>
              </a:rPr>
              <a:t>RGB888 format</a:t>
            </a:r>
            <a:r>
              <a:rPr lang="zh-CN">
                <a:solidFill>
                  <a:schemeClr val="dk1"/>
                </a:solidFill>
              </a:rPr>
              <a:t>. A </a:t>
            </a:r>
            <a:r>
              <a:rPr b="1" lang="zh-CN">
                <a:solidFill>
                  <a:schemeClr val="dk1"/>
                </a:solidFill>
              </a:rPr>
              <a:t>video frame buffer</a:t>
            </a:r>
            <a:r>
              <a:rPr lang="zh-CN">
                <a:solidFill>
                  <a:schemeClr val="dk1"/>
                </a:solidFill>
              </a:rPr>
              <a:t> temporarily stores the frames. The </a:t>
            </a:r>
            <a:r>
              <a:rPr b="1" lang="zh-CN">
                <a:solidFill>
                  <a:schemeClr val="dk1"/>
                </a:solidFill>
              </a:rPr>
              <a:t>MicroBlaze processor</a:t>
            </a:r>
            <a:r>
              <a:rPr lang="zh-CN">
                <a:solidFill>
                  <a:schemeClr val="dk1"/>
                </a:solidFill>
              </a:rPr>
              <a:t> is used to process the video signal, such as setting the resolution and performing color inversion.</a:t>
            </a:r>
            <a:endParaRPr>
              <a:solidFill>
                <a:schemeClr val="dk1"/>
              </a:solidFill>
            </a:endParaRPr>
          </a:p>
          <a:p>
            <a:pPr indent="0" lvl="0" marL="457200" rtl="0" algn="l">
              <a:lnSpc>
                <a:spcPct val="115000"/>
              </a:lnSpc>
              <a:spcBef>
                <a:spcPts val="0"/>
              </a:spcBef>
              <a:spcAft>
                <a:spcPts val="0"/>
              </a:spcAft>
              <a:buClr>
                <a:schemeClr val="dk1"/>
              </a:buClr>
              <a:buSzPts val="1100"/>
              <a:buFont typeface="Arial"/>
              <a:buNone/>
            </a:pPr>
            <a:r>
              <a:rPr lang="zh-CN">
                <a:solidFill>
                  <a:schemeClr val="dk1"/>
                </a:solidFill>
              </a:rPr>
              <a:t>The </a:t>
            </a:r>
            <a:r>
              <a:rPr b="1" lang="zh-CN">
                <a:solidFill>
                  <a:schemeClr val="dk1"/>
                </a:solidFill>
              </a:rPr>
              <a:t>video capture module</a:t>
            </a:r>
            <a:r>
              <a:rPr lang="zh-CN">
                <a:solidFill>
                  <a:schemeClr val="dk1"/>
                </a:solidFill>
              </a:rPr>
              <a:t> extracts </a:t>
            </a:r>
            <a:r>
              <a:rPr b="1" lang="zh-CN">
                <a:solidFill>
                  <a:schemeClr val="dk1"/>
                </a:solidFill>
              </a:rPr>
              <a:t>edge region data</a:t>
            </a:r>
            <a:r>
              <a:rPr lang="zh-CN">
                <a:solidFill>
                  <a:schemeClr val="dk1"/>
                </a:solidFill>
              </a:rPr>
              <a:t>, filters pixel information, and computes the </a:t>
            </a:r>
            <a:r>
              <a:rPr b="1" lang="zh-CN">
                <a:solidFill>
                  <a:schemeClr val="dk1"/>
                </a:solidFill>
              </a:rPr>
              <a:t>average RGB values</a:t>
            </a:r>
            <a:r>
              <a:rPr lang="zh-CN">
                <a:solidFill>
                  <a:schemeClr val="dk1"/>
                </a:solidFill>
              </a:rPr>
              <a:t> for the corresponding regions. The processed colors are then sent to a </a:t>
            </a:r>
            <a:r>
              <a:rPr b="1" lang="zh-CN">
                <a:solidFill>
                  <a:schemeClr val="dk1"/>
                </a:solidFill>
              </a:rPr>
              <a:t>dedicated light_strip_output IP</a:t>
            </a:r>
            <a:r>
              <a:rPr lang="zh-CN">
                <a:solidFill>
                  <a:schemeClr val="dk1"/>
                </a:solidFill>
              </a:rPr>
              <a:t>, which generates </a:t>
            </a:r>
            <a:r>
              <a:rPr b="1" lang="zh-CN">
                <a:solidFill>
                  <a:schemeClr val="dk1"/>
                </a:solidFill>
              </a:rPr>
              <a:t>PWM Return zero codes</a:t>
            </a:r>
            <a:r>
              <a:rPr lang="zh-CN">
                <a:solidFill>
                  <a:schemeClr val="dk1"/>
                </a:solidFill>
              </a:rPr>
              <a:t> for the RGB</a:t>
            </a:r>
            <a:r>
              <a:rPr b="1" lang="zh-CN">
                <a:solidFill>
                  <a:schemeClr val="dk1"/>
                </a:solidFill>
              </a:rPr>
              <a:t> LED strip driver</a:t>
            </a:r>
            <a:r>
              <a:rPr lang="zh-CN">
                <a:solidFill>
                  <a:schemeClr val="dk1"/>
                </a:solidFill>
              </a:rPr>
              <a:t>, controlling the </a:t>
            </a:r>
            <a:r>
              <a:rPr b="1" lang="zh-CN">
                <a:solidFill>
                  <a:schemeClr val="dk1"/>
                </a:solidFill>
              </a:rPr>
              <a:t>RGB LEDs</a:t>
            </a:r>
            <a:r>
              <a:rPr lang="zh-CN">
                <a:solidFill>
                  <a:schemeClr val="dk1"/>
                </a:solidFill>
              </a:rPr>
              <a:t> to create ambient lighting that dynamically responds to video content.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4725338d1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4725338d1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2bd3f425c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2bd3f425c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473d7412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473d7412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1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3.png"/><Relationship Id="rId5" Type="http://schemas.openxmlformats.org/officeDocument/2006/relationships/image" Target="../media/image5.png"/><Relationship Id="rId6"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sz="4488"/>
              <a:t>LumiSync </a:t>
            </a:r>
            <a:endParaRPr sz="4488"/>
          </a:p>
          <a:p>
            <a:pPr indent="0" lvl="0" marL="0" rtl="0" algn="l">
              <a:spcBef>
                <a:spcPts val="0"/>
              </a:spcBef>
              <a:spcAft>
                <a:spcPts val="0"/>
              </a:spcAft>
              <a:buNone/>
            </a:pPr>
            <a:r>
              <a:rPr lang="zh-CN" sz="2933"/>
              <a:t>FPGA-Powered Ambient Lighting for Monitors</a:t>
            </a:r>
            <a:endParaRPr sz="2933"/>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Based on Digilent NEXYS Video Board</a:t>
            </a:r>
            <a:endParaRPr/>
          </a:p>
        </p:txBody>
      </p:sp>
      <p:sp>
        <p:nvSpPr>
          <p:cNvPr id="66" name="Google Shape;66;p13"/>
          <p:cNvSpPr txBox="1"/>
          <p:nvPr/>
        </p:nvSpPr>
        <p:spPr>
          <a:xfrm>
            <a:off x="5616750" y="3314450"/>
            <a:ext cx="2777700" cy="156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zh-CN">
                <a:solidFill>
                  <a:srgbClr val="FFE599"/>
                </a:solidFill>
                <a:latin typeface="Roboto"/>
                <a:ea typeface="Roboto"/>
                <a:cs typeface="Roboto"/>
                <a:sym typeface="Roboto"/>
              </a:rPr>
              <a:t>Group 30:</a:t>
            </a:r>
            <a:br>
              <a:rPr lang="zh-CN" sz="1300">
                <a:solidFill>
                  <a:srgbClr val="FFE599"/>
                </a:solidFill>
                <a:latin typeface="Roboto"/>
                <a:ea typeface="Roboto"/>
                <a:cs typeface="Roboto"/>
                <a:sym typeface="Roboto"/>
              </a:rPr>
            </a:br>
            <a:r>
              <a:rPr lang="zh-CN" sz="1300">
                <a:solidFill>
                  <a:srgbClr val="FFE599"/>
                </a:solidFill>
                <a:latin typeface="Roboto"/>
                <a:ea typeface="Roboto"/>
                <a:cs typeface="Roboto"/>
                <a:sym typeface="Roboto"/>
              </a:rPr>
              <a:t>Junchen Zhu  — 1004900271</a:t>
            </a:r>
            <a:endParaRPr sz="1300">
              <a:solidFill>
                <a:srgbClr val="FFE599"/>
              </a:solidFill>
              <a:latin typeface="Roboto"/>
              <a:ea typeface="Roboto"/>
              <a:cs typeface="Roboto"/>
              <a:sym typeface="Roboto"/>
            </a:endParaRPr>
          </a:p>
          <a:p>
            <a:pPr indent="0" lvl="0" marL="0" rtl="0" algn="l">
              <a:spcBef>
                <a:spcPts val="0"/>
              </a:spcBef>
              <a:spcAft>
                <a:spcPts val="0"/>
              </a:spcAft>
              <a:buNone/>
            </a:pPr>
            <a:r>
              <a:rPr lang="zh-CN" sz="1300">
                <a:solidFill>
                  <a:srgbClr val="FFE599"/>
                </a:solidFill>
                <a:latin typeface="Roboto"/>
                <a:ea typeface="Roboto"/>
                <a:cs typeface="Roboto"/>
                <a:sym typeface="Roboto"/>
              </a:rPr>
              <a:t>Nuo Si — 1005183445</a:t>
            </a:r>
            <a:endParaRPr sz="1300">
              <a:solidFill>
                <a:srgbClr val="FFE599"/>
              </a:solidFill>
              <a:latin typeface="Roboto"/>
              <a:ea typeface="Roboto"/>
              <a:cs typeface="Roboto"/>
              <a:sym typeface="Roboto"/>
            </a:endParaRPr>
          </a:p>
          <a:p>
            <a:pPr indent="0" lvl="0" marL="0" rtl="0" algn="l">
              <a:spcBef>
                <a:spcPts val="0"/>
              </a:spcBef>
              <a:spcAft>
                <a:spcPts val="0"/>
              </a:spcAft>
              <a:buNone/>
            </a:pPr>
            <a:r>
              <a:rPr lang="zh-CN" sz="1300">
                <a:solidFill>
                  <a:srgbClr val="FFE599"/>
                </a:solidFill>
                <a:latin typeface="Roboto"/>
                <a:ea typeface="Roboto"/>
                <a:cs typeface="Roboto"/>
                <a:sym typeface="Roboto"/>
              </a:rPr>
              <a:t>Lihao Xue — 1011809875</a:t>
            </a:r>
            <a:endParaRPr sz="1300">
              <a:solidFill>
                <a:srgbClr val="FFE599"/>
              </a:solidFill>
              <a:latin typeface="Roboto"/>
              <a:ea typeface="Roboto"/>
              <a:cs typeface="Roboto"/>
              <a:sym typeface="Roboto"/>
            </a:endParaRPr>
          </a:p>
          <a:p>
            <a:pPr indent="0" lvl="0" marL="0" rtl="0" algn="l">
              <a:spcBef>
                <a:spcPts val="0"/>
              </a:spcBef>
              <a:spcAft>
                <a:spcPts val="0"/>
              </a:spcAft>
              <a:buNone/>
            </a:pPr>
            <a:r>
              <a:rPr lang="zh-CN" sz="1300">
                <a:solidFill>
                  <a:srgbClr val="FFE599"/>
                </a:solidFill>
                <a:latin typeface="Roboto"/>
                <a:ea typeface="Roboto"/>
                <a:cs typeface="Roboto"/>
                <a:sym typeface="Roboto"/>
              </a:rPr>
              <a:t>Ruogu Xu — 1011038137</a:t>
            </a:r>
            <a:endParaRPr sz="1300">
              <a:solidFill>
                <a:srgbClr val="FFE599"/>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Major Components (Custom IP)</a:t>
            </a:r>
            <a:endParaRPr/>
          </a:p>
        </p:txBody>
      </p:sp>
      <p:sp>
        <p:nvSpPr>
          <p:cNvPr id="146" name="Google Shape;146;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sp>
        <p:nvSpPr>
          <p:cNvPr id="147" name="Google Shape;147;p22"/>
          <p:cNvSpPr txBox="1"/>
          <p:nvPr/>
        </p:nvSpPr>
        <p:spPr>
          <a:xfrm>
            <a:off x="539575" y="1591300"/>
            <a:ext cx="8149500" cy="3072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zh-CN" sz="1300">
                <a:solidFill>
                  <a:schemeClr val="dk1"/>
                </a:solidFill>
                <a:latin typeface="Times New Roman"/>
                <a:ea typeface="Times New Roman"/>
                <a:cs typeface="Times New Roman"/>
                <a:sym typeface="Times New Roman"/>
              </a:rPr>
              <a:t>RGB Analyzer - Takes video input and control signals as input, extract the edges (top, bottom, left, right) and filter the RGB data for several frames, then accumulate and average the values before storing into BRAMs. A finite state machine sequentially reads the BRAM and feeds into a FIFO for the LED Driver</a:t>
            </a:r>
            <a:endParaRPr sz="13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3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zh-CN" sz="1300">
                <a:solidFill>
                  <a:schemeClr val="dk1"/>
                </a:solidFill>
                <a:latin typeface="Times New Roman"/>
                <a:ea typeface="Times New Roman"/>
                <a:cs typeface="Times New Roman"/>
                <a:sym typeface="Times New Roman"/>
              </a:rPr>
              <a:t>LED Driver - Read from FIFO and converts 24-bit RGB data into precisely timed serial PWM signals that drives the LED strip. The WS2812B strip is sensitive to the timing, requiring 1.25us per pulse period and each LED bulb requires 24 pulses.</a:t>
            </a:r>
            <a:endParaRPr sz="13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3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t/>
            </a:r>
            <a:endParaRPr sz="13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b="1" lang="zh-CN" sz="1300">
                <a:solidFill>
                  <a:schemeClr val="dk1"/>
                </a:solidFill>
                <a:latin typeface="Times New Roman"/>
                <a:ea typeface="Times New Roman"/>
                <a:cs typeface="Times New Roman"/>
                <a:sym typeface="Times New Roman"/>
              </a:rPr>
              <a:t>These are implemented purely in hardware, maximizing performance and ensuring video synchronization</a:t>
            </a:r>
            <a:endParaRPr b="1" sz="13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3"/>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Major Components (HDMI In &amp; Out)</a:t>
            </a:r>
            <a:endParaRPr/>
          </a:p>
        </p:txBody>
      </p:sp>
      <p:sp>
        <p:nvSpPr>
          <p:cNvPr id="153" name="Google Shape;153;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sp>
        <p:nvSpPr>
          <p:cNvPr id="154" name="Google Shape;154;p23"/>
          <p:cNvSpPr/>
          <p:nvPr/>
        </p:nvSpPr>
        <p:spPr>
          <a:xfrm>
            <a:off x="311725" y="1702625"/>
            <a:ext cx="1224600" cy="757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a:latin typeface="Roboto"/>
                <a:ea typeface="Roboto"/>
                <a:cs typeface="Roboto"/>
                <a:sym typeface="Roboto"/>
              </a:rPr>
              <a:t>HDMI In</a:t>
            </a:r>
            <a:endParaRPr>
              <a:latin typeface="Roboto"/>
              <a:ea typeface="Roboto"/>
              <a:cs typeface="Roboto"/>
              <a:sym typeface="Roboto"/>
            </a:endParaRPr>
          </a:p>
          <a:p>
            <a:pPr indent="0" lvl="0" marL="0" rtl="0" algn="ctr">
              <a:spcBef>
                <a:spcPts val="0"/>
              </a:spcBef>
              <a:spcAft>
                <a:spcPts val="0"/>
              </a:spcAft>
              <a:buNone/>
            </a:pPr>
            <a:r>
              <a:rPr lang="zh-CN">
                <a:latin typeface="Roboto"/>
                <a:ea typeface="Roboto"/>
                <a:cs typeface="Roboto"/>
                <a:sym typeface="Roboto"/>
              </a:rPr>
              <a:t>(DVI to RGB)</a:t>
            </a:r>
            <a:endParaRPr>
              <a:latin typeface="Roboto"/>
              <a:ea typeface="Roboto"/>
              <a:cs typeface="Roboto"/>
              <a:sym typeface="Roboto"/>
            </a:endParaRPr>
          </a:p>
        </p:txBody>
      </p:sp>
      <p:cxnSp>
        <p:nvCxnSpPr>
          <p:cNvPr id="155" name="Google Shape;155;p23"/>
          <p:cNvCxnSpPr/>
          <p:nvPr/>
        </p:nvCxnSpPr>
        <p:spPr>
          <a:xfrm>
            <a:off x="1536325" y="2081225"/>
            <a:ext cx="517500" cy="0"/>
          </a:xfrm>
          <a:prstGeom prst="straightConnector1">
            <a:avLst/>
          </a:prstGeom>
          <a:noFill/>
          <a:ln cap="flat" cmpd="sng" w="9525">
            <a:solidFill>
              <a:schemeClr val="dk2"/>
            </a:solidFill>
            <a:prstDash val="solid"/>
            <a:round/>
            <a:headEnd len="med" w="med" type="none"/>
            <a:tailEnd len="med" w="med" type="triangle"/>
          </a:ln>
        </p:spPr>
      </p:cxnSp>
      <p:sp>
        <p:nvSpPr>
          <p:cNvPr id="156" name="Google Shape;156;p23"/>
          <p:cNvSpPr/>
          <p:nvPr/>
        </p:nvSpPr>
        <p:spPr>
          <a:xfrm>
            <a:off x="2053825" y="1702625"/>
            <a:ext cx="1224600" cy="757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a:latin typeface="Roboto"/>
                <a:ea typeface="Roboto"/>
                <a:cs typeface="Roboto"/>
                <a:sym typeface="Roboto"/>
              </a:rPr>
              <a:t>Video to AXI-Stream</a:t>
            </a:r>
            <a:endParaRPr>
              <a:latin typeface="Roboto"/>
              <a:ea typeface="Roboto"/>
              <a:cs typeface="Roboto"/>
              <a:sym typeface="Roboto"/>
            </a:endParaRPr>
          </a:p>
        </p:txBody>
      </p:sp>
      <p:sp>
        <p:nvSpPr>
          <p:cNvPr id="157" name="Google Shape;157;p23"/>
          <p:cNvSpPr/>
          <p:nvPr/>
        </p:nvSpPr>
        <p:spPr>
          <a:xfrm>
            <a:off x="3795925" y="1702625"/>
            <a:ext cx="1224600" cy="757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a:latin typeface="Roboto"/>
                <a:ea typeface="Roboto"/>
                <a:cs typeface="Roboto"/>
                <a:sym typeface="Roboto"/>
              </a:rPr>
              <a:t>AXI VDMA</a:t>
            </a:r>
            <a:endParaRPr>
              <a:latin typeface="Roboto"/>
              <a:ea typeface="Roboto"/>
              <a:cs typeface="Roboto"/>
              <a:sym typeface="Roboto"/>
            </a:endParaRPr>
          </a:p>
        </p:txBody>
      </p:sp>
      <p:cxnSp>
        <p:nvCxnSpPr>
          <p:cNvPr id="158" name="Google Shape;158;p23"/>
          <p:cNvCxnSpPr/>
          <p:nvPr/>
        </p:nvCxnSpPr>
        <p:spPr>
          <a:xfrm>
            <a:off x="3278425" y="2081225"/>
            <a:ext cx="517500" cy="0"/>
          </a:xfrm>
          <a:prstGeom prst="straightConnector1">
            <a:avLst/>
          </a:prstGeom>
          <a:noFill/>
          <a:ln cap="flat" cmpd="sng" w="9525">
            <a:solidFill>
              <a:schemeClr val="dk2"/>
            </a:solidFill>
            <a:prstDash val="solid"/>
            <a:round/>
            <a:headEnd len="med" w="med" type="none"/>
            <a:tailEnd len="med" w="med" type="triangle"/>
          </a:ln>
        </p:spPr>
      </p:cxnSp>
      <p:cxnSp>
        <p:nvCxnSpPr>
          <p:cNvPr id="159" name="Google Shape;159;p23"/>
          <p:cNvCxnSpPr/>
          <p:nvPr/>
        </p:nvCxnSpPr>
        <p:spPr>
          <a:xfrm>
            <a:off x="4296900" y="2459825"/>
            <a:ext cx="5700" cy="456300"/>
          </a:xfrm>
          <a:prstGeom prst="straightConnector1">
            <a:avLst/>
          </a:prstGeom>
          <a:noFill/>
          <a:ln cap="flat" cmpd="sng" w="9525">
            <a:solidFill>
              <a:schemeClr val="dk2"/>
            </a:solidFill>
            <a:prstDash val="solid"/>
            <a:round/>
            <a:headEnd len="med" w="med" type="none"/>
            <a:tailEnd len="med" w="med" type="triangle"/>
          </a:ln>
        </p:spPr>
      </p:cxnSp>
      <p:cxnSp>
        <p:nvCxnSpPr>
          <p:cNvPr id="160" name="Google Shape;160;p23"/>
          <p:cNvCxnSpPr/>
          <p:nvPr/>
        </p:nvCxnSpPr>
        <p:spPr>
          <a:xfrm rot="10800000">
            <a:off x="4477425" y="2458025"/>
            <a:ext cx="3300" cy="459900"/>
          </a:xfrm>
          <a:prstGeom prst="straightConnector1">
            <a:avLst/>
          </a:prstGeom>
          <a:noFill/>
          <a:ln cap="flat" cmpd="sng" w="9525">
            <a:solidFill>
              <a:schemeClr val="dk2"/>
            </a:solidFill>
            <a:prstDash val="solid"/>
            <a:round/>
            <a:headEnd len="med" w="med" type="none"/>
            <a:tailEnd len="med" w="med" type="triangle"/>
          </a:ln>
        </p:spPr>
      </p:cxnSp>
      <p:sp>
        <p:nvSpPr>
          <p:cNvPr id="161" name="Google Shape;161;p23"/>
          <p:cNvSpPr/>
          <p:nvPr/>
        </p:nvSpPr>
        <p:spPr>
          <a:xfrm>
            <a:off x="1875550" y="2927275"/>
            <a:ext cx="5265900" cy="300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a:latin typeface="Roboto"/>
                <a:ea typeface="Roboto"/>
                <a:cs typeface="Roboto"/>
                <a:sym typeface="Roboto"/>
              </a:rPr>
              <a:t>AXI Interconnect</a:t>
            </a:r>
            <a:endParaRPr>
              <a:latin typeface="Roboto"/>
              <a:ea typeface="Roboto"/>
              <a:cs typeface="Roboto"/>
              <a:sym typeface="Roboto"/>
            </a:endParaRPr>
          </a:p>
        </p:txBody>
      </p:sp>
      <p:cxnSp>
        <p:nvCxnSpPr>
          <p:cNvPr id="162" name="Google Shape;162;p23"/>
          <p:cNvCxnSpPr/>
          <p:nvPr/>
        </p:nvCxnSpPr>
        <p:spPr>
          <a:xfrm>
            <a:off x="4316313" y="3239025"/>
            <a:ext cx="5700" cy="456300"/>
          </a:xfrm>
          <a:prstGeom prst="straightConnector1">
            <a:avLst/>
          </a:prstGeom>
          <a:noFill/>
          <a:ln cap="flat" cmpd="sng" w="9525">
            <a:solidFill>
              <a:schemeClr val="dk2"/>
            </a:solidFill>
            <a:prstDash val="solid"/>
            <a:round/>
            <a:headEnd len="med" w="med" type="none"/>
            <a:tailEnd len="med" w="med" type="triangle"/>
          </a:ln>
        </p:spPr>
      </p:cxnSp>
      <p:cxnSp>
        <p:nvCxnSpPr>
          <p:cNvPr id="163" name="Google Shape;163;p23"/>
          <p:cNvCxnSpPr/>
          <p:nvPr/>
        </p:nvCxnSpPr>
        <p:spPr>
          <a:xfrm rot="10800000">
            <a:off x="4496838" y="3237225"/>
            <a:ext cx="3300" cy="459900"/>
          </a:xfrm>
          <a:prstGeom prst="straightConnector1">
            <a:avLst/>
          </a:prstGeom>
          <a:noFill/>
          <a:ln cap="flat" cmpd="sng" w="9525">
            <a:solidFill>
              <a:schemeClr val="dk2"/>
            </a:solidFill>
            <a:prstDash val="solid"/>
            <a:round/>
            <a:headEnd len="med" w="med" type="none"/>
            <a:tailEnd len="med" w="med" type="triangle"/>
          </a:ln>
        </p:spPr>
      </p:cxnSp>
      <p:sp>
        <p:nvSpPr>
          <p:cNvPr id="164" name="Google Shape;164;p23"/>
          <p:cNvSpPr/>
          <p:nvPr/>
        </p:nvSpPr>
        <p:spPr>
          <a:xfrm>
            <a:off x="3795925" y="3706475"/>
            <a:ext cx="1224600" cy="757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a:latin typeface="Roboto"/>
                <a:ea typeface="Roboto"/>
                <a:cs typeface="Roboto"/>
                <a:sym typeface="Roboto"/>
              </a:rPr>
              <a:t>DDR3</a:t>
            </a:r>
            <a:endParaRPr>
              <a:latin typeface="Roboto"/>
              <a:ea typeface="Roboto"/>
              <a:cs typeface="Roboto"/>
              <a:sym typeface="Roboto"/>
            </a:endParaRPr>
          </a:p>
        </p:txBody>
      </p:sp>
      <p:sp>
        <p:nvSpPr>
          <p:cNvPr id="165" name="Google Shape;165;p23"/>
          <p:cNvSpPr/>
          <p:nvPr/>
        </p:nvSpPr>
        <p:spPr>
          <a:xfrm>
            <a:off x="5538025" y="1702625"/>
            <a:ext cx="1224600" cy="757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a:latin typeface="Roboto"/>
                <a:ea typeface="Roboto"/>
                <a:cs typeface="Roboto"/>
                <a:sym typeface="Roboto"/>
              </a:rPr>
              <a:t>AXI-Stream to Video</a:t>
            </a:r>
            <a:endParaRPr>
              <a:latin typeface="Roboto"/>
              <a:ea typeface="Roboto"/>
              <a:cs typeface="Roboto"/>
              <a:sym typeface="Roboto"/>
            </a:endParaRPr>
          </a:p>
        </p:txBody>
      </p:sp>
      <p:cxnSp>
        <p:nvCxnSpPr>
          <p:cNvPr id="166" name="Google Shape;166;p23"/>
          <p:cNvCxnSpPr/>
          <p:nvPr/>
        </p:nvCxnSpPr>
        <p:spPr>
          <a:xfrm>
            <a:off x="5020525" y="2081225"/>
            <a:ext cx="517500" cy="0"/>
          </a:xfrm>
          <a:prstGeom prst="straightConnector1">
            <a:avLst/>
          </a:prstGeom>
          <a:noFill/>
          <a:ln cap="flat" cmpd="sng" w="9525">
            <a:solidFill>
              <a:schemeClr val="dk2"/>
            </a:solidFill>
            <a:prstDash val="solid"/>
            <a:round/>
            <a:headEnd len="med" w="med" type="none"/>
            <a:tailEnd len="med" w="med" type="triangle"/>
          </a:ln>
        </p:spPr>
      </p:cxnSp>
      <p:sp>
        <p:nvSpPr>
          <p:cNvPr id="167" name="Google Shape;167;p23"/>
          <p:cNvSpPr/>
          <p:nvPr/>
        </p:nvSpPr>
        <p:spPr>
          <a:xfrm>
            <a:off x="7280125" y="1702625"/>
            <a:ext cx="1224600" cy="757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a:latin typeface="Roboto"/>
                <a:ea typeface="Roboto"/>
                <a:cs typeface="Roboto"/>
                <a:sym typeface="Roboto"/>
              </a:rPr>
              <a:t>HDMI Out</a:t>
            </a:r>
            <a:endParaRPr>
              <a:latin typeface="Roboto"/>
              <a:ea typeface="Roboto"/>
              <a:cs typeface="Roboto"/>
              <a:sym typeface="Roboto"/>
            </a:endParaRPr>
          </a:p>
          <a:p>
            <a:pPr indent="0" lvl="0" marL="0" rtl="0" algn="ctr">
              <a:spcBef>
                <a:spcPts val="0"/>
              </a:spcBef>
              <a:spcAft>
                <a:spcPts val="0"/>
              </a:spcAft>
              <a:buNone/>
            </a:pPr>
            <a:r>
              <a:rPr lang="zh-CN">
                <a:latin typeface="Roboto"/>
                <a:ea typeface="Roboto"/>
                <a:cs typeface="Roboto"/>
                <a:sym typeface="Roboto"/>
              </a:rPr>
              <a:t>(RGB to DVI)</a:t>
            </a:r>
            <a:endParaRPr>
              <a:latin typeface="Roboto"/>
              <a:ea typeface="Roboto"/>
              <a:cs typeface="Roboto"/>
              <a:sym typeface="Roboto"/>
            </a:endParaRPr>
          </a:p>
        </p:txBody>
      </p:sp>
      <p:cxnSp>
        <p:nvCxnSpPr>
          <p:cNvPr id="168" name="Google Shape;168;p23"/>
          <p:cNvCxnSpPr/>
          <p:nvPr/>
        </p:nvCxnSpPr>
        <p:spPr>
          <a:xfrm>
            <a:off x="6762625" y="2081225"/>
            <a:ext cx="5175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Major Components (Bluetooth)</a:t>
            </a:r>
            <a:endParaRPr/>
          </a:p>
        </p:txBody>
      </p:sp>
      <p:sp>
        <p:nvSpPr>
          <p:cNvPr id="174" name="Google Shape;17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sp>
        <p:nvSpPr>
          <p:cNvPr id="175" name="Google Shape;175;p24"/>
          <p:cNvSpPr/>
          <p:nvPr/>
        </p:nvSpPr>
        <p:spPr>
          <a:xfrm>
            <a:off x="1875550" y="2927275"/>
            <a:ext cx="5265900" cy="300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a:latin typeface="Roboto"/>
                <a:ea typeface="Roboto"/>
                <a:cs typeface="Roboto"/>
                <a:sym typeface="Roboto"/>
              </a:rPr>
              <a:t>AXI Interconnect</a:t>
            </a:r>
            <a:endParaRPr>
              <a:latin typeface="Roboto"/>
              <a:ea typeface="Roboto"/>
              <a:cs typeface="Roboto"/>
              <a:sym typeface="Roboto"/>
            </a:endParaRPr>
          </a:p>
        </p:txBody>
      </p:sp>
      <p:sp>
        <p:nvSpPr>
          <p:cNvPr id="176" name="Google Shape;176;p24"/>
          <p:cNvSpPr/>
          <p:nvPr/>
        </p:nvSpPr>
        <p:spPr>
          <a:xfrm>
            <a:off x="3818200" y="1713775"/>
            <a:ext cx="1224600" cy="757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a:latin typeface="Roboto"/>
                <a:ea typeface="Roboto"/>
                <a:cs typeface="Roboto"/>
                <a:sym typeface="Roboto"/>
              </a:rPr>
              <a:t>MicroBlaze</a:t>
            </a:r>
            <a:endParaRPr>
              <a:latin typeface="Roboto"/>
              <a:ea typeface="Roboto"/>
              <a:cs typeface="Roboto"/>
              <a:sym typeface="Roboto"/>
            </a:endParaRPr>
          </a:p>
        </p:txBody>
      </p:sp>
      <p:cxnSp>
        <p:nvCxnSpPr>
          <p:cNvPr id="177" name="Google Shape;177;p24"/>
          <p:cNvCxnSpPr/>
          <p:nvPr/>
        </p:nvCxnSpPr>
        <p:spPr>
          <a:xfrm>
            <a:off x="4427650" y="2470975"/>
            <a:ext cx="5700" cy="456300"/>
          </a:xfrm>
          <a:prstGeom prst="straightConnector1">
            <a:avLst/>
          </a:prstGeom>
          <a:noFill/>
          <a:ln cap="flat" cmpd="sng" w="9525">
            <a:solidFill>
              <a:schemeClr val="dk2"/>
            </a:solidFill>
            <a:prstDash val="solid"/>
            <a:round/>
            <a:headEnd len="med" w="med" type="none"/>
            <a:tailEnd len="med" w="med" type="triangle"/>
          </a:ln>
        </p:spPr>
      </p:cxnSp>
      <p:sp>
        <p:nvSpPr>
          <p:cNvPr id="178" name="Google Shape;178;p24"/>
          <p:cNvSpPr/>
          <p:nvPr/>
        </p:nvSpPr>
        <p:spPr>
          <a:xfrm>
            <a:off x="3491875" y="3684175"/>
            <a:ext cx="1224600" cy="757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a:latin typeface="Roboto"/>
                <a:ea typeface="Roboto"/>
                <a:cs typeface="Roboto"/>
                <a:sym typeface="Roboto"/>
              </a:rPr>
              <a:t>AXI Uartlite</a:t>
            </a:r>
            <a:endParaRPr>
              <a:latin typeface="Roboto"/>
              <a:ea typeface="Roboto"/>
              <a:cs typeface="Roboto"/>
              <a:sym typeface="Roboto"/>
            </a:endParaRPr>
          </a:p>
        </p:txBody>
      </p:sp>
      <p:cxnSp>
        <p:nvCxnSpPr>
          <p:cNvPr id="179" name="Google Shape;179;p24"/>
          <p:cNvCxnSpPr/>
          <p:nvPr/>
        </p:nvCxnSpPr>
        <p:spPr>
          <a:xfrm>
            <a:off x="4101325" y="3227875"/>
            <a:ext cx="5700" cy="456300"/>
          </a:xfrm>
          <a:prstGeom prst="straightConnector1">
            <a:avLst/>
          </a:prstGeom>
          <a:noFill/>
          <a:ln cap="flat" cmpd="sng" w="9525">
            <a:solidFill>
              <a:schemeClr val="dk2"/>
            </a:solidFill>
            <a:prstDash val="solid"/>
            <a:round/>
            <a:headEnd len="med" w="med" type="none"/>
            <a:tailEnd len="med" w="med" type="triangle"/>
          </a:ln>
        </p:spPr>
      </p:cxnSp>
      <p:cxnSp>
        <p:nvCxnSpPr>
          <p:cNvPr id="180" name="Google Shape;180;p24"/>
          <p:cNvCxnSpPr/>
          <p:nvPr/>
        </p:nvCxnSpPr>
        <p:spPr>
          <a:xfrm rot="10800000">
            <a:off x="4477425" y="2458025"/>
            <a:ext cx="3300" cy="459900"/>
          </a:xfrm>
          <a:prstGeom prst="straightConnector1">
            <a:avLst/>
          </a:prstGeom>
          <a:noFill/>
          <a:ln cap="flat" cmpd="sng" w="9525">
            <a:solidFill>
              <a:schemeClr val="dk2"/>
            </a:solidFill>
            <a:prstDash val="solid"/>
            <a:round/>
            <a:headEnd len="med" w="med" type="none"/>
            <a:tailEnd len="med" w="med" type="triangle"/>
          </a:ln>
        </p:spPr>
      </p:cxnSp>
      <p:cxnSp>
        <p:nvCxnSpPr>
          <p:cNvPr id="181" name="Google Shape;181;p24"/>
          <p:cNvCxnSpPr/>
          <p:nvPr/>
        </p:nvCxnSpPr>
        <p:spPr>
          <a:xfrm rot="10800000">
            <a:off x="4162225" y="3226075"/>
            <a:ext cx="3300" cy="459900"/>
          </a:xfrm>
          <a:prstGeom prst="straightConnector1">
            <a:avLst/>
          </a:prstGeom>
          <a:noFill/>
          <a:ln cap="flat" cmpd="sng" w="9525">
            <a:solidFill>
              <a:schemeClr val="dk2"/>
            </a:solidFill>
            <a:prstDash val="solid"/>
            <a:round/>
            <a:headEnd len="med" w="med" type="none"/>
            <a:tailEnd len="med" w="med" type="triangle"/>
          </a:ln>
        </p:spPr>
      </p:cxnSp>
      <p:cxnSp>
        <p:nvCxnSpPr>
          <p:cNvPr id="182" name="Google Shape;182;p24"/>
          <p:cNvCxnSpPr/>
          <p:nvPr/>
        </p:nvCxnSpPr>
        <p:spPr>
          <a:xfrm>
            <a:off x="4716475" y="4062775"/>
            <a:ext cx="517500" cy="0"/>
          </a:xfrm>
          <a:prstGeom prst="straightConnector1">
            <a:avLst/>
          </a:prstGeom>
          <a:noFill/>
          <a:ln cap="flat" cmpd="sng" w="9525">
            <a:solidFill>
              <a:schemeClr val="dk2"/>
            </a:solidFill>
            <a:prstDash val="solid"/>
            <a:round/>
            <a:headEnd len="med" w="med" type="none"/>
            <a:tailEnd len="med" w="med" type="triangle"/>
          </a:ln>
        </p:spPr>
      </p:cxnSp>
      <p:sp>
        <p:nvSpPr>
          <p:cNvPr id="183" name="Google Shape;183;p24"/>
          <p:cNvSpPr/>
          <p:nvPr/>
        </p:nvSpPr>
        <p:spPr>
          <a:xfrm>
            <a:off x="5233975" y="3684175"/>
            <a:ext cx="1224600" cy="757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zh-CN">
                <a:latin typeface="Roboto"/>
                <a:ea typeface="Roboto"/>
                <a:cs typeface="Roboto"/>
                <a:sym typeface="Roboto"/>
              </a:rPr>
              <a:t>Bluetooth Pmod</a:t>
            </a:r>
            <a:endParaRPr>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Major Components (</a:t>
            </a:r>
            <a:r>
              <a:rPr lang="zh-CN"/>
              <a:t>Strip Setup</a:t>
            </a:r>
            <a:r>
              <a:rPr lang="zh-CN"/>
              <a:t>)</a:t>
            </a:r>
            <a:endParaRPr/>
          </a:p>
        </p:txBody>
      </p:sp>
      <p:sp>
        <p:nvSpPr>
          <p:cNvPr id="189" name="Google Shape;189;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90" name="Google Shape;190;p25" title="WechatIMG131.jpeg"/>
          <p:cNvPicPr preferRelativeResize="0"/>
          <p:nvPr/>
        </p:nvPicPr>
        <p:blipFill>
          <a:blip r:embed="rId3">
            <a:alphaModFix/>
          </a:blip>
          <a:stretch>
            <a:fillRect/>
          </a:stretch>
        </p:blipFill>
        <p:spPr>
          <a:xfrm>
            <a:off x="3423050" y="1269775"/>
            <a:ext cx="5164969" cy="3873727"/>
          </a:xfrm>
          <a:prstGeom prst="rect">
            <a:avLst/>
          </a:prstGeom>
          <a:noFill/>
          <a:ln>
            <a:noFill/>
          </a:ln>
        </p:spPr>
      </p:pic>
      <p:sp>
        <p:nvSpPr>
          <p:cNvPr id="191" name="Google Shape;191;p25"/>
          <p:cNvSpPr txBox="1"/>
          <p:nvPr/>
        </p:nvSpPr>
        <p:spPr>
          <a:xfrm>
            <a:off x="795650" y="1769425"/>
            <a:ext cx="1926000" cy="2527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zh-CN" sz="1300">
                <a:solidFill>
                  <a:schemeClr val="dk1"/>
                </a:solidFill>
                <a:latin typeface="Roboto"/>
                <a:ea typeface="Roboto"/>
                <a:cs typeface="Roboto"/>
                <a:sym typeface="Roboto"/>
              </a:rPr>
              <a:t>Three Inputs:</a:t>
            </a:r>
            <a:endParaRPr sz="1300">
              <a:solidFill>
                <a:schemeClr val="dk1"/>
              </a:solidFill>
              <a:latin typeface="Roboto"/>
              <a:ea typeface="Roboto"/>
              <a:cs typeface="Roboto"/>
              <a:sym typeface="Roboto"/>
            </a:endParaRPr>
          </a:p>
          <a:p>
            <a:pPr indent="-311150" lvl="0" marL="457200" rtl="0" algn="l">
              <a:lnSpc>
                <a:spcPct val="150000"/>
              </a:lnSpc>
              <a:spcBef>
                <a:spcPts val="0"/>
              </a:spcBef>
              <a:spcAft>
                <a:spcPts val="0"/>
              </a:spcAft>
              <a:buClr>
                <a:schemeClr val="dk1"/>
              </a:buClr>
              <a:buSzPts val="1300"/>
              <a:buFont typeface="Roboto"/>
              <a:buChar char="●"/>
            </a:pPr>
            <a:r>
              <a:rPr lang="zh-CN" sz="1300">
                <a:solidFill>
                  <a:schemeClr val="dk1"/>
                </a:solidFill>
                <a:latin typeface="Roboto"/>
                <a:ea typeface="Roboto"/>
                <a:cs typeface="Roboto"/>
                <a:sym typeface="Roboto"/>
              </a:rPr>
              <a:t>DC 5V</a:t>
            </a:r>
            <a:endParaRPr sz="1300">
              <a:solidFill>
                <a:schemeClr val="dk1"/>
              </a:solidFill>
              <a:latin typeface="Roboto"/>
              <a:ea typeface="Roboto"/>
              <a:cs typeface="Roboto"/>
              <a:sym typeface="Roboto"/>
            </a:endParaRPr>
          </a:p>
          <a:p>
            <a:pPr indent="-311150" lvl="0" marL="457200" rtl="0" algn="l">
              <a:lnSpc>
                <a:spcPct val="150000"/>
              </a:lnSpc>
              <a:spcBef>
                <a:spcPts val="0"/>
              </a:spcBef>
              <a:spcAft>
                <a:spcPts val="0"/>
              </a:spcAft>
              <a:buClr>
                <a:schemeClr val="dk1"/>
              </a:buClr>
              <a:buSzPts val="1300"/>
              <a:buFont typeface="Roboto"/>
              <a:buChar char="●"/>
            </a:pPr>
            <a:r>
              <a:rPr lang="zh-CN" sz="1300">
                <a:solidFill>
                  <a:schemeClr val="dk1"/>
                </a:solidFill>
                <a:latin typeface="Roboto"/>
                <a:ea typeface="Roboto"/>
                <a:cs typeface="Roboto"/>
                <a:sym typeface="Roboto"/>
              </a:rPr>
              <a:t>Data</a:t>
            </a:r>
            <a:endParaRPr sz="1300">
              <a:solidFill>
                <a:schemeClr val="dk1"/>
              </a:solidFill>
              <a:latin typeface="Roboto"/>
              <a:ea typeface="Roboto"/>
              <a:cs typeface="Roboto"/>
              <a:sym typeface="Roboto"/>
            </a:endParaRPr>
          </a:p>
          <a:p>
            <a:pPr indent="-311150" lvl="0" marL="457200" rtl="0" algn="l">
              <a:lnSpc>
                <a:spcPct val="150000"/>
              </a:lnSpc>
              <a:spcBef>
                <a:spcPts val="0"/>
              </a:spcBef>
              <a:spcAft>
                <a:spcPts val="0"/>
              </a:spcAft>
              <a:buClr>
                <a:schemeClr val="dk1"/>
              </a:buClr>
              <a:buSzPts val="1300"/>
              <a:buFont typeface="Roboto"/>
              <a:buChar char="●"/>
            </a:pPr>
            <a:r>
              <a:rPr lang="zh-CN" sz="1300">
                <a:solidFill>
                  <a:schemeClr val="dk1"/>
                </a:solidFill>
                <a:latin typeface="Roboto"/>
                <a:ea typeface="Roboto"/>
                <a:cs typeface="Roboto"/>
                <a:sym typeface="Roboto"/>
              </a:rPr>
              <a:t>GND</a:t>
            </a:r>
            <a:endParaRPr sz="1300">
              <a:solidFill>
                <a:schemeClr val="dk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Major Components (Software)</a:t>
            </a:r>
            <a:endParaRPr/>
          </a:p>
        </p:txBody>
      </p:sp>
      <p:sp>
        <p:nvSpPr>
          <p:cNvPr id="197" name="Google Shape;197;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sp>
        <p:nvSpPr>
          <p:cNvPr id="198" name="Google Shape;198;p26"/>
          <p:cNvSpPr txBox="1"/>
          <p:nvPr/>
        </p:nvSpPr>
        <p:spPr>
          <a:xfrm>
            <a:off x="339750" y="1542375"/>
            <a:ext cx="5624100" cy="323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zh-CN" sz="1300">
                <a:solidFill>
                  <a:schemeClr val="dk1"/>
                </a:solidFill>
                <a:latin typeface="Roboto"/>
                <a:ea typeface="Roboto"/>
                <a:cs typeface="Roboto"/>
                <a:sym typeface="Roboto"/>
              </a:rPr>
              <a:t>LED Strip Demo:</a:t>
            </a:r>
            <a:endParaRPr sz="1300">
              <a:solidFill>
                <a:schemeClr val="dk1"/>
              </a:solidFill>
              <a:latin typeface="Roboto"/>
              <a:ea typeface="Roboto"/>
              <a:cs typeface="Roboto"/>
              <a:sym typeface="Roboto"/>
            </a:endParaRPr>
          </a:p>
          <a:p>
            <a:pPr indent="-311150" lvl="0" marL="457200" rtl="0" algn="l">
              <a:lnSpc>
                <a:spcPct val="115000"/>
              </a:lnSpc>
              <a:spcBef>
                <a:spcPts val="0"/>
              </a:spcBef>
              <a:spcAft>
                <a:spcPts val="0"/>
              </a:spcAft>
              <a:buClr>
                <a:schemeClr val="dk1"/>
              </a:buClr>
              <a:buSzPts val="1300"/>
              <a:buFont typeface="Roboto"/>
              <a:buChar char="●"/>
            </a:pPr>
            <a:r>
              <a:rPr lang="zh-CN" sz="1300">
                <a:solidFill>
                  <a:schemeClr val="dk1"/>
                </a:solidFill>
                <a:latin typeface="Roboto"/>
                <a:ea typeface="Roboto"/>
                <a:cs typeface="Roboto"/>
                <a:sym typeface="Roboto"/>
              </a:rPr>
              <a:t>An event loop listening for user commands from bluetooth</a:t>
            </a:r>
            <a:endParaRPr sz="1300">
              <a:solidFill>
                <a:schemeClr val="dk1"/>
              </a:solidFill>
              <a:latin typeface="Roboto"/>
              <a:ea typeface="Roboto"/>
              <a:cs typeface="Roboto"/>
              <a:sym typeface="Roboto"/>
            </a:endParaRPr>
          </a:p>
          <a:p>
            <a:pPr indent="-311150" lvl="0" marL="457200" rtl="0" algn="l">
              <a:lnSpc>
                <a:spcPct val="115000"/>
              </a:lnSpc>
              <a:spcBef>
                <a:spcPts val="0"/>
              </a:spcBef>
              <a:spcAft>
                <a:spcPts val="0"/>
              </a:spcAft>
              <a:buClr>
                <a:schemeClr val="dk1"/>
              </a:buClr>
              <a:buSzPts val="1300"/>
              <a:buFont typeface="Roboto"/>
              <a:buChar char="●"/>
            </a:pPr>
            <a:r>
              <a:rPr lang="zh-CN" sz="1300">
                <a:solidFill>
                  <a:schemeClr val="dk1"/>
                </a:solidFill>
                <a:latin typeface="Roboto"/>
                <a:ea typeface="Roboto"/>
                <a:cs typeface="Roboto"/>
                <a:sym typeface="Roboto"/>
              </a:rPr>
              <a:t>User can choose the index of the framebuffer - as pictured on the side, user select a new framebuffer and let Microblaze draw an RGB bar test, the Microblaze writes the pixel data into DRAM and waiting to be read by AXI VDMA, which then sends the data out.</a:t>
            </a:r>
            <a:endParaRPr sz="1300">
              <a:solidFill>
                <a:schemeClr val="dk1"/>
              </a:solidFill>
              <a:latin typeface="Roboto"/>
              <a:ea typeface="Roboto"/>
              <a:cs typeface="Roboto"/>
              <a:sym typeface="Roboto"/>
            </a:endParaRPr>
          </a:p>
          <a:p>
            <a:pPr indent="-311150" lvl="0" marL="457200" rtl="0" algn="l">
              <a:lnSpc>
                <a:spcPct val="115000"/>
              </a:lnSpc>
              <a:spcBef>
                <a:spcPts val="0"/>
              </a:spcBef>
              <a:spcAft>
                <a:spcPts val="0"/>
              </a:spcAft>
              <a:buClr>
                <a:schemeClr val="dk1"/>
              </a:buClr>
              <a:buSzPts val="1300"/>
              <a:buFont typeface="Roboto"/>
              <a:buChar char="●"/>
            </a:pPr>
            <a:r>
              <a:rPr lang="zh-CN" sz="1300">
                <a:solidFill>
                  <a:schemeClr val="dk1"/>
                </a:solidFill>
                <a:latin typeface="Roboto"/>
                <a:ea typeface="Roboto"/>
                <a:cs typeface="Roboto"/>
                <a:sym typeface="Roboto"/>
              </a:rPr>
              <a:t>User can switch LED on/off - upon pressing the power switch, Microblaze writes control signals to the Custom IP through AXI GPIO</a:t>
            </a:r>
            <a:endParaRPr sz="1300">
              <a:solidFill>
                <a:schemeClr val="dk1"/>
              </a:solidFill>
              <a:latin typeface="Roboto"/>
              <a:ea typeface="Roboto"/>
              <a:cs typeface="Roboto"/>
              <a:sym typeface="Roboto"/>
            </a:endParaRPr>
          </a:p>
          <a:p>
            <a:pPr indent="-311150" lvl="0" marL="457200" rtl="0" algn="l">
              <a:lnSpc>
                <a:spcPct val="115000"/>
              </a:lnSpc>
              <a:spcBef>
                <a:spcPts val="0"/>
              </a:spcBef>
              <a:spcAft>
                <a:spcPts val="0"/>
              </a:spcAft>
              <a:buClr>
                <a:schemeClr val="dk1"/>
              </a:buClr>
              <a:buSzPts val="1300"/>
              <a:buFont typeface="Roboto"/>
              <a:buChar char="●"/>
            </a:pPr>
            <a:r>
              <a:rPr lang="zh-CN" sz="1300">
                <a:solidFill>
                  <a:schemeClr val="dk1"/>
                </a:solidFill>
                <a:latin typeface="Roboto"/>
                <a:ea typeface="Roboto"/>
                <a:cs typeface="Roboto"/>
                <a:sym typeface="Roboto"/>
              </a:rPr>
              <a:t>User can change LED colors - a menu with color options is printed and when user select a color, Microblaze will write data to the LED Controller through AXI GPIO</a:t>
            </a:r>
            <a:endParaRPr sz="1300">
              <a:solidFill>
                <a:schemeClr val="dk1"/>
              </a:solidFill>
              <a:latin typeface="Roboto"/>
              <a:ea typeface="Roboto"/>
              <a:cs typeface="Roboto"/>
              <a:sym typeface="Roboto"/>
            </a:endParaRPr>
          </a:p>
        </p:txBody>
      </p:sp>
      <p:pic>
        <p:nvPicPr>
          <p:cNvPr id="199" name="Google Shape;199;p26" title="49092a1065306b9bedbde267134fdb3.jpg"/>
          <p:cNvPicPr preferRelativeResize="0"/>
          <p:nvPr/>
        </p:nvPicPr>
        <p:blipFill>
          <a:blip r:embed="rId3">
            <a:alphaModFix/>
          </a:blip>
          <a:stretch>
            <a:fillRect/>
          </a:stretch>
        </p:blipFill>
        <p:spPr>
          <a:xfrm>
            <a:off x="6160875" y="1390100"/>
            <a:ext cx="2541105" cy="3388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7"/>
          <p:cNvSpPr txBox="1"/>
          <p:nvPr>
            <p:ph type="title"/>
          </p:nvPr>
        </p:nvSpPr>
        <p:spPr>
          <a:xfrm>
            <a:off x="311700" y="386850"/>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Complexity Score</a:t>
            </a:r>
            <a:endParaRPr/>
          </a:p>
        </p:txBody>
      </p:sp>
      <p:graphicFrame>
        <p:nvGraphicFramePr>
          <p:cNvPr id="205" name="Google Shape;205;p27"/>
          <p:cNvGraphicFramePr/>
          <p:nvPr/>
        </p:nvGraphicFramePr>
        <p:xfrm>
          <a:off x="989050" y="1638375"/>
          <a:ext cx="3000000" cy="3000000"/>
        </p:xfrm>
        <a:graphic>
          <a:graphicData uri="http://schemas.openxmlformats.org/drawingml/2006/table">
            <a:tbl>
              <a:tblPr>
                <a:noFill/>
                <a:tableStyleId>{08D703E4-F115-409E-85F1-F7C9E2A6FE72}</a:tableStyleId>
              </a:tblPr>
              <a:tblGrid>
                <a:gridCol w="5031150"/>
                <a:gridCol w="1767700"/>
              </a:tblGrid>
              <a:tr h="376100">
                <a:tc>
                  <a:txBody>
                    <a:bodyPr/>
                    <a:lstStyle/>
                    <a:p>
                      <a:pPr indent="0" lvl="0" marL="0" rtl="0" algn="ctr">
                        <a:spcBef>
                          <a:spcPts val="0"/>
                        </a:spcBef>
                        <a:spcAft>
                          <a:spcPts val="0"/>
                        </a:spcAft>
                        <a:buNone/>
                      </a:pPr>
                      <a:r>
                        <a:rPr b="1" lang="zh-CN" sz="1100">
                          <a:latin typeface="Times New Roman"/>
                          <a:ea typeface="Times New Roman"/>
                          <a:cs typeface="Times New Roman"/>
                          <a:sym typeface="Times New Roman"/>
                        </a:rPr>
                        <a:t>Components</a:t>
                      </a:r>
                      <a:endParaRPr b="1"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b="1" lang="zh-CN" sz="1100">
                          <a:latin typeface="Times New Roman"/>
                          <a:ea typeface="Times New Roman"/>
                          <a:cs typeface="Times New Roman"/>
                          <a:sym typeface="Times New Roman"/>
                        </a:rPr>
                        <a:t>Complexity Score</a:t>
                      </a:r>
                      <a:endParaRPr b="1" sz="1100">
                        <a:latin typeface="Times New Roman"/>
                        <a:ea typeface="Times New Roman"/>
                        <a:cs typeface="Times New Roman"/>
                        <a:sym typeface="Times New Roman"/>
                      </a:endParaRPr>
                    </a:p>
                  </a:txBody>
                  <a:tcPr marT="63500" marB="63500" marR="63500" marL="63500"/>
                </a:tc>
              </a:tr>
              <a:tr h="376100">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HDMI input</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1.0 point</a:t>
                      </a:r>
                      <a:endParaRPr sz="1100">
                        <a:latin typeface="Times New Roman"/>
                        <a:ea typeface="Times New Roman"/>
                        <a:cs typeface="Times New Roman"/>
                        <a:sym typeface="Times New Roman"/>
                      </a:endParaRPr>
                    </a:p>
                  </a:txBody>
                  <a:tcPr marT="63500" marB="63500" marR="63500" marL="63500"/>
                </a:tc>
              </a:tr>
              <a:tr h="376100">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HDMI output</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1.0 point</a:t>
                      </a:r>
                      <a:endParaRPr sz="1100">
                        <a:latin typeface="Times New Roman"/>
                        <a:ea typeface="Times New Roman"/>
                        <a:cs typeface="Times New Roman"/>
                        <a:sym typeface="Times New Roman"/>
                      </a:endParaRPr>
                    </a:p>
                  </a:txBody>
                  <a:tcPr marT="63500" marB="63500" marR="63500" marL="63500"/>
                </a:tc>
              </a:tr>
              <a:tr h="376100">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Custom IP</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1.5</a:t>
                      </a:r>
                      <a:r>
                        <a:rPr lang="zh-CN" sz="1100">
                          <a:latin typeface="Times New Roman"/>
                          <a:ea typeface="Times New Roman"/>
                          <a:cs typeface="Times New Roman"/>
                          <a:sym typeface="Times New Roman"/>
                        </a:rPr>
                        <a:t> point</a:t>
                      </a:r>
                      <a:endParaRPr sz="1100">
                        <a:latin typeface="Times New Roman"/>
                        <a:ea typeface="Times New Roman"/>
                        <a:cs typeface="Times New Roman"/>
                        <a:sym typeface="Times New Roman"/>
                      </a:endParaRPr>
                    </a:p>
                  </a:txBody>
                  <a:tcPr marT="63500" marB="63500" marR="63500" marL="63500"/>
                </a:tc>
              </a:tr>
              <a:tr h="376100">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Bluetooth</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1.0 point</a:t>
                      </a:r>
                      <a:endParaRPr sz="1100">
                        <a:latin typeface="Times New Roman"/>
                        <a:ea typeface="Times New Roman"/>
                        <a:cs typeface="Times New Roman"/>
                        <a:sym typeface="Times New Roman"/>
                      </a:endParaRPr>
                    </a:p>
                  </a:txBody>
                  <a:tcPr marT="63500" marB="63500" marR="63500" marL="63500"/>
                </a:tc>
              </a:tr>
              <a:tr h="376100">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Tri-color LEDs</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0.2 point</a:t>
                      </a:r>
                      <a:endParaRPr sz="1100">
                        <a:latin typeface="Times New Roman"/>
                        <a:ea typeface="Times New Roman"/>
                        <a:cs typeface="Times New Roman"/>
                        <a:sym typeface="Times New Roman"/>
                      </a:endParaRPr>
                    </a:p>
                  </a:txBody>
                  <a:tcPr marT="63500" marB="63500" marR="63500" marL="63500"/>
                </a:tc>
              </a:tr>
              <a:tr h="376100">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Software algorithm (LED demo)</a:t>
                      </a:r>
                      <a:endParaRPr sz="1100">
                        <a:latin typeface="Times New Roman"/>
                        <a:ea typeface="Times New Roman"/>
                        <a:cs typeface="Times New Roman"/>
                        <a:sym typeface="Times New Roman"/>
                      </a:endParaRPr>
                    </a:p>
                  </a:txBody>
                  <a:tcPr marT="63500" marB="63500" marR="63500" marL="63500"/>
                </a:tc>
                <a:tc>
                  <a:txBody>
                    <a:bodyPr/>
                    <a:lstStyle/>
                    <a:p>
                      <a:pPr indent="0" lvl="0" marL="0" rtl="0" algn="ctr">
                        <a:spcBef>
                          <a:spcPts val="0"/>
                        </a:spcBef>
                        <a:spcAft>
                          <a:spcPts val="0"/>
                        </a:spcAft>
                        <a:buNone/>
                      </a:pPr>
                      <a:r>
                        <a:rPr lang="zh-CN" sz="1100">
                          <a:latin typeface="Times New Roman"/>
                          <a:ea typeface="Times New Roman"/>
                          <a:cs typeface="Times New Roman"/>
                          <a:sym typeface="Times New Roman"/>
                        </a:rPr>
                        <a:t>0.3 point</a:t>
                      </a:r>
                      <a:endParaRPr sz="1100">
                        <a:latin typeface="Times New Roman"/>
                        <a:ea typeface="Times New Roman"/>
                        <a:cs typeface="Times New Roman"/>
                        <a:sym typeface="Times New Roman"/>
                      </a:endParaRPr>
                    </a:p>
                  </a:txBody>
                  <a:tcPr marT="63500" marB="63500" marR="63500" marL="63500"/>
                </a:tc>
              </a:tr>
            </a:tbl>
          </a:graphicData>
        </a:graphic>
      </p:graphicFrame>
      <p:sp>
        <p:nvSpPr>
          <p:cNvPr id="206" name="Google Shape;206;p27"/>
          <p:cNvSpPr txBox="1"/>
          <p:nvPr/>
        </p:nvSpPr>
        <p:spPr>
          <a:xfrm>
            <a:off x="1017300" y="4271075"/>
            <a:ext cx="6902400" cy="72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i="1" lang="zh-CN">
                <a:latin typeface="Times New Roman"/>
                <a:ea typeface="Times New Roman"/>
                <a:cs typeface="Times New Roman"/>
                <a:sym typeface="Times New Roman"/>
              </a:rPr>
              <a:t>Total complexity Score: 5</a:t>
            </a:r>
            <a:endParaRPr b="1" i="1">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
        <p:nvSpPr>
          <p:cNvPr id="207" name="Google Shape;207;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Future Work &amp; Improvements</a:t>
            </a:r>
            <a:endParaRPr/>
          </a:p>
        </p:txBody>
      </p:sp>
      <p:sp>
        <p:nvSpPr>
          <p:cNvPr id="213" name="Google Shape;213;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sp>
        <p:nvSpPr>
          <p:cNvPr id="214" name="Google Shape;214;p28"/>
          <p:cNvSpPr txBox="1"/>
          <p:nvPr/>
        </p:nvSpPr>
        <p:spPr>
          <a:xfrm>
            <a:off x="713675" y="1576050"/>
            <a:ext cx="7391700" cy="2920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zh-CN" sz="1300">
                <a:solidFill>
                  <a:schemeClr val="dk1"/>
                </a:solidFill>
                <a:latin typeface="Times New Roman"/>
                <a:ea typeface="Times New Roman"/>
                <a:cs typeface="Times New Roman"/>
                <a:sym typeface="Times New Roman"/>
              </a:rPr>
              <a:t>Given more time, some improvements could be accomplished including:</a:t>
            </a:r>
            <a:endParaRPr sz="1300">
              <a:solidFill>
                <a:schemeClr val="dk1"/>
              </a:solidFill>
              <a:latin typeface="Times New Roman"/>
              <a:ea typeface="Times New Roman"/>
              <a:cs typeface="Times New Roman"/>
              <a:sym typeface="Times New Roman"/>
            </a:endParaRPr>
          </a:p>
          <a:p>
            <a:pPr indent="-311150" lvl="0" marL="457200" rtl="0" algn="l">
              <a:lnSpc>
                <a:spcPct val="150000"/>
              </a:lnSpc>
              <a:spcBef>
                <a:spcPts val="0"/>
              </a:spcBef>
              <a:spcAft>
                <a:spcPts val="0"/>
              </a:spcAft>
              <a:buClr>
                <a:schemeClr val="dk1"/>
              </a:buClr>
              <a:buSzPts val="1300"/>
              <a:buFont typeface="Times New Roman"/>
              <a:buChar char="●"/>
            </a:pPr>
            <a:r>
              <a:rPr lang="zh-CN" sz="1300">
                <a:solidFill>
                  <a:schemeClr val="dk1"/>
                </a:solidFill>
                <a:latin typeface="Times New Roman"/>
                <a:ea typeface="Times New Roman"/>
                <a:cs typeface="Times New Roman"/>
                <a:sym typeface="Times New Roman"/>
              </a:rPr>
              <a:t>Integrating SD card storage functionality - user can select HDMI source from SD card to display pre-downloaded videos &amp; images</a:t>
            </a:r>
            <a:endParaRPr sz="1300">
              <a:solidFill>
                <a:schemeClr val="dk1"/>
              </a:solidFill>
              <a:latin typeface="Times New Roman"/>
              <a:ea typeface="Times New Roman"/>
              <a:cs typeface="Times New Roman"/>
              <a:sym typeface="Times New Roman"/>
            </a:endParaRPr>
          </a:p>
          <a:p>
            <a:pPr indent="-311150" lvl="0" marL="457200" rtl="0" algn="l">
              <a:lnSpc>
                <a:spcPct val="150000"/>
              </a:lnSpc>
              <a:spcBef>
                <a:spcPts val="0"/>
              </a:spcBef>
              <a:spcAft>
                <a:spcPts val="0"/>
              </a:spcAft>
              <a:buClr>
                <a:schemeClr val="dk1"/>
              </a:buClr>
              <a:buSzPts val="1300"/>
              <a:buFont typeface="Times New Roman"/>
              <a:buChar char="●"/>
            </a:pPr>
            <a:r>
              <a:rPr lang="zh-CN" sz="1300">
                <a:solidFill>
                  <a:schemeClr val="dk1"/>
                </a:solidFill>
                <a:latin typeface="Times New Roman"/>
                <a:ea typeface="Times New Roman"/>
                <a:cs typeface="Times New Roman"/>
                <a:sym typeface="Times New Roman"/>
              </a:rPr>
              <a:t>Add LED patterns - currently the LED strip can only display fixed RGB colors or sample from video, we could add more patterns for user to choose, this could include breathing &amp; color wave</a:t>
            </a:r>
            <a:endParaRPr sz="1300">
              <a:solidFill>
                <a:schemeClr val="dk1"/>
              </a:solidFill>
              <a:latin typeface="Times New Roman"/>
              <a:ea typeface="Times New Roman"/>
              <a:cs typeface="Times New Roman"/>
              <a:sym typeface="Times New Roman"/>
            </a:endParaRPr>
          </a:p>
          <a:p>
            <a:pPr indent="-311150" lvl="0" marL="457200" rtl="0" algn="l">
              <a:lnSpc>
                <a:spcPct val="150000"/>
              </a:lnSpc>
              <a:spcBef>
                <a:spcPts val="0"/>
              </a:spcBef>
              <a:spcAft>
                <a:spcPts val="0"/>
              </a:spcAft>
              <a:buClr>
                <a:schemeClr val="dk1"/>
              </a:buClr>
              <a:buSzPts val="1300"/>
              <a:buFont typeface="Times New Roman"/>
              <a:buChar char="●"/>
            </a:pPr>
            <a:r>
              <a:rPr lang="zh-CN" sz="1300">
                <a:solidFill>
                  <a:schemeClr val="dk1"/>
                </a:solidFill>
                <a:latin typeface="Times New Roman"/>
                <a:ea typeface="Times New Roman"/>
                <a:cs typeface="Times New Roman"/>
                <a:sym typeface="Times New Roman"/>
              </a:rPr>
              <a:t>Add UI/UX design to our mobile App - currently the mobile App is a simple debug console and the content looks wordy, we could make it more user-friendly with UI/UX design</a:t>
            </a:r>
            <a:endParaRPr sz="1300">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9"/>
          <p:cNvSpPr txBox="1"/>
          <p:nvPr>
            <p:ph type="title"/>
          </p:nvPr>
        </p:nvSpPr>
        <p:spPr>
          <a:xfrm>
            <a:off x="938175" y="20906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Demo</a:t>
            </a:r>
            <a:endParaRPr/>
          </a:p>
        </p:txBody>
      </p:sp>
      <p:sp>
        <p:nvSpPr>
          <p:cNvPr id="220" name="Google Shape;220;p2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21" name="Google Shape;221;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sz="4000">
                <a:solidFill>
                  <a:srgbClr val="AF7B51"/>
                </a:solidFill>
              </a:rPr>
              <a:t>Table of Contents</a:t>
            </a:r>
            <a:endParaRPr sz="4000">
              <a:solidFill>
                <a:srgbClr val="AF7B51"/>
              </a:solidFill>
            </a:endParaRPr>
          </a:p>
          <a:p>
            <a:pPr indent="0" lvl="0" marL="0" rtl="0" algn="l">
              <a:spcBef>
                <a:spcPts val="0"/>
              </a:spcBef>
              <a:spcAft>
                <a:spcPts val="0"/>
              </a:spcAft>
              <a:buNone/>
            </a:pPr>
            <a:r>
              <a:t/>
            </a:r>
            <a:endParaRPr/>
          </a:p>
        </p:txBody>
      </p:sp>
      <p:sp>
        <p:nvSpPr>
          <p:cNvPr id="72" name="Google Shape;72;p14"/>
          <p:cNvSpPr txBox="1"/>
          <p:nvPr>
            <p:ph idx="1" type="body"/>
          </p:nvPr>
        </p:nvSpPr>
        <p:spPr>
          <a:xfrm>
            <a:off x="4473425" y="522450"/>
            <a:ext cx="5010900" cy="4098600"/>
          </a:xfrm>
          <a:prstGeom prst="rect">
            <a:avLst/>
          </a:prstGeom>
        </p:spPr>
        <p:txBody>
          <a:bodyPr anchorCtr="0" anchor="t" bIns="91425" lIns="91425" spcFirstLastPara="1" rIns="91425" wrap="square" tIns="91425">
            <a:normAutofit/>
          </a:bodyPr>
          <a:lstStyle/>
          <a:p>
            <a:pPr indent="-381000" lvl="0" marL="457200" rtl="0" algn="l">
              <a:lnSpc>
                <a:spcPct val="150000"/>
              </a:lnSpc>
              <a:spcBef>
                <a:spcPts val="0"/>
              </a:spcBef>
              <a:spcAft>
                <a:spcPts val="0"/>
              </a:spcAft>
              <a:buClr>
                <a:srgbClr val="233A44"/>
              </a:buClr>
              <a:buSzPts val="2400"/>
              <a:buFont typeface="Merriweather"/>
              <a:buChar char="●"/>
            </a:pPr>
            <a:r>
              <a:rPr lang="zh-CN" sz="2400">
                <a:solidFill>
                  <a:srgbClr val="233A44"/>
                </a:solidFill>
                <a:latin typeface="Merriweather"/>
                <a:ea typeface="Merriweather"/>
                <a:cs typeface="Merriweather"/>
                <a:sym typeface="Merriweather"/>
              </a:rPr>
              <a:t>Project Discription</a:t>
            </a:r>
            <a:endParaRPr sz="2400">
              <a:solidFill>
                <a:srgbClr val="233A44"/>
              </a:solidFill>
              <a:latin typeface="Merriweather"/>
              <a:ea typeface="Merriweather"/>
              <a:cs typeface="Merriweather"/>
              <a:sym typeface="Merriweather"/>
            </a:endParaRPr>
          </a:p>
          <a:p>
            <a:pPr indent="-381000" lvl="0" marL="457200" rtl="0" algn="l">
              <a:lnSpc>
                <a:spcPct val="150000"/>
              </a:lnSpc>
              <a:spcBef>
                <a:spcPts val="0"/>
              </a:spcBef>
              <a:spcAft>
                <a:spcPts val="0"/>
              </a:spcAft>
              <a:buClr>
                <a:srgbClr val="233A44"/>
              </a:buClr>
              <a:buSzPts val="2400"/>
              <a:buFont typeface="Merriweather"/>
              <a:buChar char="●"/>
            </a:pPr>
            <a:r>
              <a:rPr lang="zh-CN" sz="2400">
                <a:solidFill>
                  <a:srgbClr val="233A44"/>
                </a:solidFill>
                <a:latin typeface="Merriweather"/>
                <a:ea typeface="Merriweather"/>
                <a:cs typeface="Merriweather"/>
                <a:sym typeface="Merriweather"/>
              </a:rPr>
              <a:t>Initial Goals</a:t>
            </a:r>
            <a:endParaRPr sz="2400">
              <a:solidFill>
                <a:srgbClr val="233A44"/>
              </a:solidFill>
              <a:latin typeface="Merriweather"/>
              <a:ea typeface="Merriweather"/>
              <a:cs typeface="Merriweather"/>
              <a:sym typeface="Merriweather"/>
            </a:endParaRPr>
          </a:p>
          <a:p>
            <a:pPr indent="-381000" lvl="0" marL="457200" rtl="0" algn="l">
              <a:lnSpc>
                <a:spcPct val="150000"/>
              </a:lnSpc>
              <a:spcBef>
                <a:spcPts val="0"/>
              </a:spcBef>
              <a:spcAft>
                <a:spcPts val="0"/>
              </a:spcAft>
              <a:buClr>
                <a:srgbClr val="233A44"/>
              </a:buClr>
              <a:buSzPts val="2400"/>
              <a:buFont typeface="Merriweather"/>
              <a:buChar char="●"/>
            </a:pPr>
            <a:r>
              <a:rPr lang="zh-CN" sz="2400">
                <a:solidFill>
                  <a:srgbClr val="233A44"/>
                </a:solidFill>
                <a:latin typeface="Merriweather"/>
                <a:ea typeface="Merriweather"/>
                <a:cs typeface="Merriweather"/>
                <a:sym typeface="Merriweather"/>
              </a:rPr>
              <a:t>Implementation</a:t>
            </a:r>
            <a:endParaRPr sz="2400">
              <a:solidFill>
                <a:srgbClr val="233A44"/>
              </a:solidFill>
              <a:latin typeface="Merriweather"/>
              <a:ea typeface="Merriweather"/>
              <a:cs typeface="Merriweather"/>
              <a:sym typeface="Merriweather"/>
            </a:endParaRPr>
          </a:p>
          <a:p>
            <a:pPr indent="-381000" lvl="0" marL="457200" rtl="0" algn="l">
              <a:lnSpc>
                <a:spcPct val="150000"/>
              </a:lnSpc>
              <a:spcBef>
                <a:spcPts val="0"/>
              </a:spcBef>
              <a:spcAft>
                <a:spcPts val="0"/>
              </a:spcAft>
              <a:buClr>
                <a:srgbClr val="233A44"/>
              </a:buClr>
              <a:buSzPts val="2400"/>
              <a:buFont typeface="Merriweather"/>
              <a:buChar char="●"/>
            </a:pPr>
            <a:r>
              <a:rPr lang="zh-CN" sz="2400">
                <a:solidFill>
                  <a:srgbClr val="233A44"/>
                </a:solidFill>
                <a:latin typeface="Merriweather"/>
                <a:ea typeface="Merriweather"/>
                <a:cs typeface="Merriweather"/>
                <a:sym typeface="Merriweather"/>
              </a:rPr>
              <a:t>Major Components</a:t>
            </a:r>
            <a:endParaRPr sz="2400">
              <a:solidFill>
                <a:srgbClr val="233A44"/>
              </a:solidFill>
              <a:latin typeface="Merriweather"/>
              <a:ea typeface="Merriweather"/>
              <a:cs typeface="Merriweather"/>
              <a:sym typeface="Merriweather"/>
            </a:endParaRPr>
          </a:p>
          <a:p>
            <a:pPr indent="-381000" lvl="0" marL="457200" rtl="0" algn="l">
              <a:lnSpc>
                <a:spcPct val="150000"/>
              </a:lnSpc>
              <a:spcBef>
                <a:spcPts val="0"/>
              </a:spcBef>
              <a:spcAft>
                <a:spcPts val="0"/>
              </a:spcAft>
              <a:buClr>
                <a:srgbClr val="233A44"/>
              </a:buClr>
              <a:buSzPts val="2400"/>
              <a:buFont typeface="Merriweather"/>
              <a:buChar char="●"/>
            </a:pPr>
            <a:r>
              <a:rPr lang="zh-CN" sz="2400">
                <a:solidFill>
                  <a:srgbClr val="233A44"/>
                </a:solidFill>
                <a:latin typeface="Merriweather"/>
                <a:ea typeface="Merriweather"/>
                <a:cs typeface="Merriweather"/>
                <a:sym typeface="Merriweather"/>
              </a:rPr>
              <a:t>Complexity Score</a:t>
            </a:r>
            <a:endParaRPr sz="2400">
              <a:solidFill>
                <a:srgbClr val="233A44"/>
              </a:solidFill>
              <a:latin typeface="Merriweather"/>
              <a:ea typeface="Merriweather"/>
              <a:cs typeface="Merriweather"/>
              <a:sym typeface="Merriweather"/>
            </a:endParaRPr>
          </a:p>
          <a:p>
            <a:pPr indent="-381000" lvl="0" marL="457200" rtl="0" algn="l">
              <a:lnSpc>
                <a:spcPct val="150000"/>
              </a:lnSpc>
              <a:spcBef>
                <a:spcPts val="0"/>
              </a:spcBef>
              <a:spcAft>
                <a:spcPts val="0"/>
              </a:spcAft>
              <a:buClr>
                <a:srgbClr val="233A44"/>
              </a:buClr>
              <a:buSzPts val="2400"/>
              <a:buFont typeface="Merriweather"/>
              <a:buChar char="●"/>
            </a:pPr>
            <a:r>
              <a:rPr lang="zh-CN" sz="2400">
                <a:solidFill>
                  <a:srgbClr val="233A44"/>
                </a:solidFill>
                <a:latin typeface="Merriweather"/>
                <a:ea typeface="Merriweather"/>
                <a:cs typeface="Merriweather"/>
                <a:sym typeface="Merriweather"/>
              </a:rPr>
              <a:t>Future Work</a:t>
            </a:r>
            <a:endParaRPr sz="2400">
              <a:solidFill>
                <a:srgbClr val="233A44"/>
              </a:solidFill>
              <a:latin typeface="Merriweather"/>
              <a:ea typeface="Merriweather"/>
              <a:cs typeface="Merriweather"/>
              <a:sym typeface="Merriweather"/>
            </a:endParaRPr>
          </a:p>
          <a:p>
            <a:pPr indent="-381000" lvl="0" marL="457200" rtl="0" algn="l">
              <a:lnSpc>
                <a:spcPct val="150000"/>
              </a:lnSpc>
              <a:spcBef>
                <a:spcPts val="0"/>
              </a:spcBef>
              <a:spcAft>
                <a:spcPts val="0"/>
              </a:spcAft>
              <a:buClr>
                <a:srgbClr val="233A44"/>
              </a:buClr>
              <a:buSzPts val="2400"/>
              <a:buFont typeface="Merriweather"/>
              <a:buChar char="●"/>
            </a:pPr>
            <a:r>
              <a:rPr lang="zh-CN" sz="2400">
                <a:solidFill>
                  <a:srgbClr val="233A44"/>
                </a:solidFill>
                <a:latin typeface="Merriweather"/>
                <a:ea typeface="Merriweather"/>
                <a:cs typeface="Merriweather"/>
                <a:sym typeface="Merriweather"/>
              </a:rPr>
              <a:t>Demo</a:t>
            </a:r>
            <a:endParaRPr>
              <a:latin typeface="Merriweather"/>
              <a:ea typeface="Merriweather"/>
              <a:cs typeface="Merriweather"/>
              <a:sym typeface="Merriweather"/>
            </a:endParaRPr>
          </a:p>
        </p:txBody>
      </p:sp>
      <p:sp>
        <p:nvSpPr>
          <p:cNvPr id="73" name="Google Shape;7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Background</a:t>
            </a:r>
            <a:endParaRPr/>
          </a:p>
        </p:txBody>
      </p:sp>
      <p:pic>
        <p:nvPicPr>
          <p:cNvPr id="79" name="Google Shape;79;p15"/>
          <p:cNvPicPr preferRelativeResize="0"/>
          <p:nvPr/>
        </p:nvPicPr>
        <p:blipFill>
          <a:blip r:embed="rId3">
            <a:alphaModFix/>
          </a:blip>
          <a:stretch>
            <a:fillRect/>
          </a:stretch>
        </p:blipFill>
        <p:spPr>
          <a:xfrm>
            <a:off x="5829475" y="1281825"/>
            <a:ext cx="3318375" cy="1746076"/>
          </a:xfrm>
          <a:prstGeom prst="rect">
            <a:avLst/>
          </a:prstGeom>
          <a:noFill/>
          <a:ln>
            <a:noFill/>
          </a:ln>
        </p:spPr>
      </p:pic>
      <p:pic>
        <p:nvPicPr>
          <p:cNvPr id="80" name="Google Shape;80;p15"/>
          <p:cNvPicPr preferRelativeResize="0"/>
          <p:nvPr/>
        </p:nvPicPr>
        <p:blipFill>
          <a:blip r:embed="rId4">
            <a:alphaModFix/>
          </a:blip>
          <a:stretch>
            <a:fillRect/>
          </a:stretch>
        </p:blipFill>
        <p:spPr>
          <a:xfrm>
            <a:off x="3305180" y="3027900"/>
            <a:ext cx="2533685" cy="1900699"/>
          </a:xfrm>
          <a:prstGeom prst="rect">
            <a:avLst/>
          </a:prstGeom>
          <a:noFill/>
          <a:ln>
            <a:noFill/>
          </a:ln>
        </p:spPr>
      </p:pic>
      <p:pic>
        <p:nvPicPr>
          <p:cNvPr id="81" name="Google Shape;81;p15"/>
          <p:cNvPicPr preferRelativeResize="0"/>
          <p:nvPr/>
        </p:nvPicPr>
        <p:blipFill>
          <a:blip r:embed="rId5">
            <a:alphaModFix/>
          </a:blip>
          <a:stretch>
            <a:fillRect/>
          </a:stretch>
        </p:blipFill>
        <p:spPr>
          <a:xfrm>
            <a:off x="5838875" y="3027900"/>
            <a:ext cx="3305126" cy="1900700"/>
          </a:xfrm>
          <a:prstGeom prst="rect">
            <a:avLst/>
          </a:prstGeom>
          <a:noFill/>
          <a:ln>
            <a:noFill/>
          </a:ln>
        </p:spPr>
      </p:pic>
      <p:sp>
        <p:nvSpPr>
          <p:cNvPr id="82" name="Google Shape;82;p15"/>
          <p:cNvSpPr txBox="1"/>
          <p:nvPr/>
        </p:nvSpPr>
        <p:spPr>
          <a:xfrm>
            <a:off x="360075" y="1489325"/>
            <a:ext cx="4778100" cy="14211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dk1"/>
              </a:buClr>
              <a:buSzPts val="1300"/>
              <a:buFont typeface="Roboto"/>
              <a:buChar char="●"/>
            </a:pPr>
            <a:r>
              <a:rPr lang="zh-CN" sz="1300">
                <a:solidFill>
                  <a:schemeClr val="dk1"/>
                </a:solidFill>
                <a:highlight>
                  <a:schemeClr val="lt1"/>
                </a:highlight>
                <a:latin typeface="Roboto"/>
                <a:ea typeface="Roboto"/>
                <a:cs typeface="Roboto"/>
                <a:sym typeface="Roboto"/>
              </a:rPr>
              <a:t>Ambient lighting helps set a relaxing ambiance in homes, cars, and workspaces.</a:t>
            </a:r>
            <a:endParaRPr sz="1300">
              <a:solidFill>
                <a:schemeClr val="dk1"/>
              </a:solidFill>
              <a:highlight>
                <a:schemeClr val="lt1"/>
              </a:highlight>
              <a:latin typeface="Roboto"/>
              <a:ea typeface="Roboto"/>
              <a:cs typeface="Roboto"/>
              <a:sym typeface="Roboto"/>
            </a:endParaRPr>
          </a:p>
          <a:p>
            <a:pPr indent="0" lvl="0" marL="0" rtl="0" algn="l">
              <a:spcBef>
                <a:spcPts val="0"/>
              </a:spcBef>
              <a:spcAft>
                <a:spcPts val="0"/>
              </a:spcAft>
              <a:buNone/>
            </a:pPr>
            <a:r>
              <a:t/>
            </a:r>
            <a:endParaRPr sz="1300">
              <a:solidFill>
                <a:schemeClr val="dk1"/>
              </a:solidFill>
              <a:highlight>
                <a:schemeClr val="lt1"/>
              </a:highlight>
              <a:latin typeface="Roboto"/>
              <a:ea typeface="Roboto"/>
              <a:cs typeface="Roboto"/>
              <a:sym typeface="Roboto"/>
            </a:endParaRPr>
          </a:p>
          <a:p>
            <a:pPr indent="-311150" lvl="0" marL="457200" rtl="0" algn="l">
              <a:spcBef>
                <a:spcPts val="0"/>
              </a:spcBef>
              <a:spcAft>
                <a:spcPts val="0"/>
              </a:spcAft>
              <a:buClr>
                <a:schemeClr val="dk1"/>
              </a:buClr>
              <a:buSzPts val="1300"/>
              <a:buFont typeface="Roboto"/>
              <a:buChar char="●"/>
            </a:pPr>
            <a:r>
              <a:rPr lang="zh-CN" sz="1300">
                <a:solidFill>
                  <a:schemeClr val="dk1"/>
                </a:solidFill>
                <a:highlight>
                  <a:schemeClr val="lt1"/>
                </a:highlight>
                <a:latin typeface="Roboto"/>
                <a:ea typeface="Roboto"/>
                <a:cs typeface="Roboto"/>
                <a:sym typeface="Roboto"/>
              </a:rPr>
              <a:t>In gaming, movies, and VR, ambient lighting adapts to scenes, deepening the experience</a:t>
            </a:r>
            <a:endParaRPr sz="1300">
              <a:solidFill>
                <a:schemeClr val="dk1"/>
              </a:solidFill>
              <a:highlight>
                <a:schemeClr val="lt1"/>
              </a:highlight>
              <a:latin typeface="Roboto"/>
              <a:ea typeface="Roboto"/>
              <a:cs typeface="Roboto"/>
              <a:sym typeface="Roboto"/>
            </a:endParaRPr>
          </a:p>
          <a:p>
            <a:pPr indent="0" lvl="0" marL="0" rtl="0" algn="l">
              <a:spcBef>
                <a:spcPts val="0"/>
              </a:spcBef>
              <a:spcAft>
                <a:spcPts val="0"/>
              </a:spcAft>
              <a:buNone/>
            </a:pPr>
            <a:r>
              <a:t/>
            </a:r>
            <a:endParaRPr sz="1300">
              <a:solidFill>
                <a:schemeClr val="dk1"/>
              </a:solidFill>
              <a:highlight>
                <a:schemeClr val="lt1"/>
              </a:highlight>
              <a:latin typeface="Roboto"/>
              <a:ea typeface="Roboto"/>
              <a:cs typeface="Roboto"/>
              <a:sym typeface="Roboto"/>
            </a:endParaRPr>
          </a:p>
        </p:txBody>
      </p:sp>
      <p:pic>
        <p:nvPicPr>
          <p:cNvPr id="83" name="Google Shape;83;p15"/>
          <p:cNvPicPr preferRelativeResize="0"/>
          <p:nvPr/>
        </p:nvPicPr>
        <p:blipFill>
          <a:blip r:embed="rId6">
            <a:alphaModFix/>
          </a:blip>
          <a:stretch>
            <a:fillRect/>
          </a:stretch>
        </p:blipFill>
        <p:spPr>
          <a:xfrm>
            <a:off x="0" y="3027901"/>
            <a:ext cx="3318374" cy="1900700"/>
          </a:xfrm>
          <a:prstGeom prst="rect">
            <a:avLst/>
          </a:prstGeom>
          <a:noFill/>
          <a:ln>
            <a:noFill/>
          </a:ln>
        </p:spPr>
      </p:pic>
      <p:sp>
        <p:nvSpPr>
          <p:cNvPr id="84" name="Google Shape;84;p15"/>
          <p:cNvSpPr txBox="1"/>
          <p:nvPr>
            <p:ph idx="12" type="sldNum"/>
          </p:nvPr>
        </p:nvSpPr>
        <p:spPr>
          <a:xfrm>
            <a:off x="8506275" y="4807825"/>
            <a:ext cx="548700" cy="3978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Introduction</a:t>
            </a:r>
            <a:endParaRPr/>
          </a:p>
        </p:txBody>
      </p:sp>
      <p:sp>
        <p:nvSpPr>
          <p:cNvPr id="90" name="Google Shape;90;p16"/>
          <p:cNvSpPr txBox="1"/>
          <p:nvPr/>
        </p:nvSpPr>
        <p:spPr>
          <a:xfrm>
            <a:off x="414175" y="1671825"/>
            <a:ext cx="3065700" cy="26907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0"/>
              </a:spcBef>
              <a:spcAft>
                <a:spcPts val="0"/>
              </a:spcAft>
              <a:buSzPts val="1100"/>
              <a:buFont typeface="Times New Roman"/>
              <a:buChar char="●"/>
            </a:pPr>
            <a:r>
              <a:rPr lang="zh-CN" sz="1100">
                <a:latin typeface="Times New Roman"/>
                <a:ea typeface="Times New Roman"/>
                <a:cs typeface="Times New Roman"/>
                <a:sym typeface="Times New Roman"/>
              </a:rPr>
              <a:t>Figure 1 shows existing product from Philips; there are also many similar products on Amazon</a:t>
            </a:r>
            <a:endParaRPr sz="1100">
              <a:latin typeface="Times New Roman"/>
              <a:ea typeface="Times New Roman"/>
              <a:cs typeface="Times New Roman"/>
              <a:sym typeface="Times New Roman"/>
            </a:endParaRPr>
          </a:p>
          <a:p>
            <a:pPr indent="-298450" lvl="0" marL="457200" rtl="0" algn="l">
              <a:lnSpc>
                <a:spcPct val="115000"/>
              </a:lnSpc>
              <a:spcBef>
                <a:spcPts val="0"/>
              </a:spcBef>
              <a:spcAft>
                <a:spcPts val="0"/>
              </a:spcAft>
              <a:buSzPts val="1100"/>
              <a:buFont typeface="Times New Roman"/>
              <a:buChar char="●"/>
            </a:pPr>
            <a:r>
              <a:rPr lang="zh-CN" sz="1100">
                <a:latin typeface="Times New Roman"/>
                <a:ea typeface="Times New Roman"/>
                <a:cs typeface="Times New Roman"/>
                <a:sym typeface="Times New Roman"/>
              </a:rPr>
              <a:t>We are targeting monitors or any display screens</a:t>
            </a:r>
            <a:endParaRPr sz="1100">
              <a:latin typeface="Times New Roman"/>
              <a:ea typeface="Times New Roman"/>
              <a:cs typeface="Times New Roman"/>
              <a:sym typeface="Times New Roman"/>
            </a:endParaRPr>
          </a:p>
          <a:p>
            <a:pPr indent="-298450" lvl="0" marL="457200" rtl="0" algn="l">
              <a:lnSpc>
                <a:spcPct val="115000"/>
              </a:lnSpc>
              <a:spcBef>
                <a:spcPts val="0"/>
              </a:spcBef>
              <a:spcAft>
                <a:spcPts val="0"/>
              </a:spcAft>
              <a:buSzPts val="1100"/>
              <a:buFont typeface="Times New Roman"/>
              <a:buChar char="●"/>
            </a:pPr>
            <a:r>
              <a:rPr lang="zh-CN" sz="1100">
                <a:latin typeface="Times New Roman"/>
                <a:ea typeface="Times New Roman"/>
                <a:cs typeface="Times New Roman"/>
                <a:sym typeface="Times New Roman"/>
              </a:rPr>
              <a:t>It is </a:t>
            </a:r>
            <a:r>
              <a:rPr lang="zh-CN" sz="1100">
                <a:latin typeface="Times New Roman"/>
                <a:ea typeface="Times New Roman"/>
                <a:cs typeface="Times New Roman"/>
                <a:sym typeface="Times New Roman"/>
              </a:rPr>
              <a:t>intelligent, showing colors corresponding to adjacent pixels on the screen</a:t>
            </a:r>
            <a:endParaRPr sz="1100">
              <a:latin typeface="Times New Roman"/>
              <a:ea typeface="Times New Roman"/>
              <a:cs typeface="Times New Roman"/>
              <a:sym typeface="Times New Roman"/>
            </a:endParaRPr>
          </a:p>
          <a:p>
            <a:pPr indent="-298450" lvl="0" marL="457200" rtl="0" algn="l">
              <a:lnSpc>
                <a:spcPct val="115000"/>
              </a:lnSpc>
              <a:spcBef>
                <a:spcPts val="0"/>
              </a:spcBef>
              <a:spcAft>
                <a:spcPts val="0"/>
              </a:spcAft>
              <a:buSzPts val="1100"/>
              <a:buFont typeface="Times New Roman"/>
              <a:buChar char="●"/>
            </a:pPr>
            <a:r>
              <a:rPr lang="zh-CN" sz="1100">
                <a:latin typeface="Times New Roman"/>
                <a:ea typeface="Times New Roman"/>
                <a:cs typeface="Times New Roman"/>
                <a:sym typeface="Times New Roman"/>
              </a:rPr>
              <a:t>It is real-time, adapting to both image and video</a:t>
            </a:r>
            <a:endParaRPr sz="1100">
              <a:latin typeface="Times New Roman"/>
              <a:ea typeface="Times New Roman"/>
              <a:cs typeface="Times New Roman"/>
              <a:sym typeface="Times New Roman"/>
            </a:endParaRPr>
          </a:p>
          <a:p>
            <a:pPr indent="-298450" lvl="0" marL="457200" rtl="0" algn="l">
              <a:lnSpc>
                <a:spcPct val="115000"/>
              </a:lnSpc>
              <a:spcBef>
                <a:spcPts val="0"/>
              </a:spcBef>
              <a:spcAft>
                <a:spcPts val="0"/>
              </a:spcAft>
              <a:buSzPts val="1100"/>
              <a:buFont typeface="Times New Roman"/>
              <a:buChar char="●"/>
            </a:pPr>
            <a:r>
              <a:rPr lang="zh-CN" sz="1100">
                <a:latin typeface="Times New Roman"/>
                <a:ea typeface="Times New Roman"/>
                <a:cs typeface="Times New Roman"/>
                <a:sym typeface="Times New Roman"/>
              </a:rPr>
              <a:t>Remote control through mobile app: user can choose from downloaded images &amp; videos, stream via HDMI, or fixed patterns</a:t>
            </a:r>
            <a:endParaRPr sz="1100">
              <a:latin typeface="Times New Roman"/>
              <a:ea typeface="Times New Roman"/>
              <a:cs typeface="Times New Roman"/>
              <a:sym typeface="Times New Roman"/>
            </a:endParaRPr>
          </a:p>
        </p:txBody>
      </p:sp>
      <p:pic>
        <p:nvPicPr>
          <p:cNvPr id="91" name="Google Shape;91;p16"/>
          <p:cNvPicPr preferRelativeResize="0"/>
          <p:nvPr/>
        </p:nvPicPr>
        <p:blipFill>
          <a:blip r:embed="rId3">
            <a:alphaModFix/>
          </a:blip>
          <a:stretch>
            <a:fillRect/>
          </a:stretch>
        </p:blipFill>
        <p:spPr>
          <a:xfrm>
            <a:off x="4064075" y="1591463"/>
            <a:ext cx="4453301" cy="2965775"/>
          </a:xfrm>
          <a:prstGeom prst="rect">
            <a:avLst/>
          </a:prstGeom>
          <a:noFill/>
          <a:ln>
            <a:noFill/>
          </a:ln>
        </p:spPr>
      </p:pic>
      <p:sp>
        <p:nvSpPr>
          <p:cNvPr id="92" name="Google Shape;92;p16"/>
          <p:cNvSpPr txBox="1"/>
          <p:nvPr/>
        </p:nvSpPr>
        <p:spPr>
          <a:xfrm>
            <a:off x="4018375" y="4557225"/>
            <a:ext cx="45447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zh-CN" sz="1100">
                <a:latin typeface="Times New Roman"/>
                <a:ea typeface="Times New Roman"/>
                <a:cs typeface="Times New Roman"/>
                <a:sym typeface="Times New Roman"/>
              </a:rPr>
              <a:t>Figure1: Commercial product example: Philips Ambient Light TV</a:t>
            </a:r>
            <a:endParaRPr b="1" i="1" sz="1100">
              <a:latin typeface="Times New Roman"/>
              <a:ea typeface="Times New Roman"/>
              <a:cs typeface="Times New Roman"/>
              <a:sym typeface="Times New Roman"/>
            </a:endParaRPr>
          </a:p>
        </p:txBody>
      </p:sp>
      <p:sp>
        <p:nvSpPr>
          <p:cNvPr id="93" name="Google Shape;93;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94" name="Google Shape;94;p16" title="WechatIMG131.jpeg"/>
          <p:cNvPicPr preferRelativeResize="0"/>
          <p:nvPr/>
        </p:nvPicPr>
        <p:blipFill>
          <a:blip r:embed="rId4">
            <a:alphaModFix/>
          </a:blip>
          <a:stretch>
            <a:fillRect/>
          </a:stretch>
        </p:blipFill>
        <p:spPr>
          <a:xfrm>
            <a:off x="4064075" y="1591475"/>
            <a:ext cx="4453299" cy="333996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500"/>
                                        <p:tgtEl>
                                          <p:spTgt spid="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7"/>
          <p:cNvSpPr txBox="1"/>
          <p:nvPr/>
        </p:nvSpPr>
        <p:spPr>
          <a:xfrm>
            <a:off x="87650" y="1410050"/>
            <a:ext cx="3633300" cy="34326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rPr b="1" lang="zh-CN" sz="1300"/>
              <a:t>Functional Requirements:</a:t>
            </a:r>
            <a:endParaRPr b="1" sz="1300"/>
          </a:p>
          <a:p>
            <a:pPr indent="-298450" lvl="0" marL="457200" rtl="0" algn="l">
              <a:lnSpc>
                <a:spcPct val="100000"/>
              </a:lnSpc>
              <a:spcBef>
                <a:spcPts val="1200"/>
              </a:spcBef>
              <a:spcAft>
                <a:spcPts val="0"/>
              </a:spcAft>
              <a:buSzPts val="1100"/>
              <a:buChar char="●"/>
            </a:pPr>
            <a:r>
              <a:rPr lang="zh-CN" sz="1100"/>
              <a:t>Real-time HDMI capture, decoding &amp; RGB analysis</a:t>
            </a:r>
            <a:endParaRPr sz="1100"/>
          </a:p>
          <a:p>
            <a:pPr indent="-298450" lvl="0" marL="457200" rtl="0" algn="l">
              <a:lnSpc>
                <a:spcPct val="100000"/>
              </a:lnSpc>
              <a:spcBef>
                <a:spcPts val="0"/>
              </a:spcBef>
              <a:spcAft>
                <a:spcPts val="0"/>
              </a:spcAft>
              <a:buSzPts val="1100"/>
              <a:buChar char="●"/>
            </a:pPr>
            <a:r>
              <a:rPr lang="zh-CN" sz="1100"/>
              <a:t>Sync with WS2812B LED strip for dynamic effects</a:t>
            </a:r>
            <a:endParaRPr sz="1100"/>
          </a:p>
          <a:p>
            <a:pPr indent="-298450" lvl="0" marL="457200" rtl="0" algn="l">
              <a:lnSpc>
                <a:spcPct val="100000"/>
              </a:lnSpc>
              <a:spcBef>
                <a:spcPts val="0"/>
              </a:spcBef>
              <a:spcAft>
                <a:spcPts val="0"/>
              </a:spcAft>
              <a:buSzPts val="1100"/>
              <a:buChar char="●"/>
            </a:pPr>
            <a:r>
              <a:rPr lang="zh-CN" sz="1100"/>
              <a:t>Ultra-low latency via FPGA parallel processing</a:t>
            </a:r>
            <a:endParaRPr sz="1100"/>
          </a:p>
          <a:p>
            <a:pPr indent="-298450" lvl="0" marL="457200" rtl="0" algn="l">
              <a:lnSpc>
                <a:spcPct val="100000"/>
              </a:lnSpc>
              <a:spcBef>
                <a:spcPts val="0"/>
              </a:spcBef>
              <a:spcAft>
                <a:spcPts val="0"/>
              </a:spcAft>
              <a:buSzPts val="1100"/>
              <a:buChar char="●"/>
            </a:pPr>
            <a:r>
              <a:rPr lang="zh-CN" sz="1100"/>
              <a:t>Multi-mode support:</a:t>
            </a:r>
            <a:endParaRPr sz="1100"/>
          </a:p>
          <a:p>
            <a:pPr indent="-298450" lvl="1" marL="914400" rtl="0" algn="l">
              <a:lnSpc>
                <a:spcPct val="100000"/>
              </a:lnSpc>
              <a:spcBef>
                <a:spcPts val="0"/>
              </a:spcBef>
              <a:spcAft>
                <a:spcPts val="0"/>
              </a:spcAft>
              <a:buSzPts val="1100"/>
              <a:buChar char="○"/>
            </a:pPr>
            <a:r>
              <a:rPr lang="zh-CN" sz="1100"/>
              <a:t>Video sync</a:t>
            </a:r>
            <a:endParaRPr sz="1100"/>
          </a:p>
          <a:p>
            <a:pPr indent="-298450" lvl="1" marL="914400" rtl="0" algn="l">
              <a:lnSpc>
                <a:spcPct val="100000"/>
              </a:lnSpc>
              <a:spcBef>
                <a:spcPts val="0"/>
              </a:spcBef>
              <a:spcAft>
                <a:spcPts val="0"/>
              </a:spcAft>
              <a:buSzPts val="1100"/>
              <a:buChar char="○"/>
            </a:pPr>
            <a:r>
              <a:rPr lang="zh-CN" sz="1100"/>
              <a:t>Pre-set images/videos</a:t>
            </a:r>
            <a:endParaRPr sz="1100"/>
          </a:p>
          <a:p>
            <a:pPr indent="-298450" lvl="1" marL="914400" rtl="0" algn="l">
              <a:lnSpc>
                <a:spcPct val="100000"/>
              </a:lnSpc>
              <a:spcBef>
                <a:spcPts val="0"/>
              </a:spcBef>
              <a:spcAft>
                <a:spcPts val="0"/>
              </a:spcAft>
              <a:buSzPts val="1100"/>
              <a:buChar char="○"/>
            </a:pPr>
            <a:r>
              <a:rPr lang="zh-CN" sz="1100"/>
              <a:t>Custom palettes</a:t>
            </a:r>
            <a:endParaRPr sz="1100"/>
          </a:p>
          <a:p>
            <a:pPr indent="-298450" lvl="1" marL="914400" rtl="0" algn="l">
              <a:lnSpc>
                <a:spcPct val="100000"/>
              </a:lnSpc>
              <a:spcBef>
                <a:spcPts val="0"/>
              </a:spcBef>
              <a:spcAft>
                <a:spcPts val="0"/>
              </a:spcAft>
              <a:buSzPts val="1100"/>
              <a:buChar char="○"/>
            </a:pPr>
            <a:r>
              <a:rPr lang="zh-CN" sz="1100"/>
              <a:t>IoT control via Bluetooth</a:t>
            </a:r>
            <a:endParaRPr sz="1100"/>
          </a:p>
          <a:p>
            <a:pPr indent="-298450" lvl="0" marL="457200" rtl="0" algn="l">
              <a:lnSpc>
                <a:spcPct val="100000"/>
              </a:lnSpc>
              <a:spcBef>
                <a:spcPts val="0"/>
              </a:spcBef>
              <a:spcAft>
                <a:spcPts val="0"/>
              </a:spcAft>
              <a:buSzPts val="1100"/>
              <a:buChar char="●"/>
            </a:pPr>
            <a:r>
              <a:rPr lang="zh-CN" sz="1100"/>
              <a:t>Scalable for various display sizes</a:t>
            </a:r>
            <a:endParaRPr sz="1100"/>
          </a:p>
          <a:p>
            <a:pPr indent="0" lvl="0" marL="457200" rtl="0" algn="l">
              <a:lnSpc>
                <a:spcPct val="100000"/>
              </a:lnSpc>
              <a:spcBef>
                <a:spcPts val="1200"/>
              </a:spcBef>
              <a:spcAft>
                <a:spcPts val="1200"/>
              </a:spcAft>
              <a:buNone/>
            </a:pPr>
            <a:r>
              <a:rPr b="1" lang="zh-CN" sz="1300"/>
              <a:t>Why FPGA?</a:t>
            </a:r>
            <a:br>
              <a:rPr b="1" lang="zh-CN" sz="1300"/>
            </a:br>
            <a:r>
              <a:rPr lang="zh-CN" sz="1100"/>
              <a:t>MCU-based solutions rely on PC software for screen capture, leading to higher latency and performance impact. FPGA eliminates this bottleneck for a smoother experience.</a:t>
            </a:r>
            <a:endParaRPr b="1" i="1" sz="1100"/>
          </a:p>
        </p:txBody>
      </p:sp>
      <p:sp>
        <p:nvSpPr>
          <p:cNvPr id="100" name="Google Shape;100;p17"/>
          <p:cNvSpPr txBox="1"/>
          <p:nvPr>
            <p:ph type="title"/>
          </p:nvPr>
        </p:nvSpPr>
        <p:spPr>
          <a:xfrm>
            <a:off x="311700" y="473800"/>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sz="3400"/>
              <a:t>Initial</a:t>
            </a:r>
            <a:r>
              <a:rPr lang="zh-CN" sz="3400"/>
              <a:t> Goals</a:t>
            </a:r>
            <a:endParaRPr sz="3400"/>
          </a:p>
        </p:txBody>
      </p:sp>
      <p:sp>
        <p:nvSpPr>
          <p:cNvPr id="101" name="Google Shape;101;p17"/>
          <p:cNvSpPr txBox="1"/>
          <p:nvPr/>
        </p:nvSpPr>
        <p:spPr>
          <a:xfrm>
            <a:off x="4071729" y="1500950"/>
            <a:ext cx="3990300" cy="354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zh-CN" sz="1100">
                <a:latin typeface="Roboto"/>
                <a:ea typeface="Roboto"/>
                <a:cs typeface="Roboto"/>
                <a:sym typeface="Roboto"/>
              </a:rPr>
              <a:t>Initial </a:t>
            </a:r>
            <a:r>
              <a:rPr b="1" lang="zh-CN" sz="1100">
                <a:latin typeface="Roboto"/>
                <a:ea typeface="Roboto"/>
                <a:cs typeface="Roboto"/>
                <a:sym typeface="Roboto"/>
              </a:rPr>
              <a:t>Project Block Diagram</a:t>
            </a:r>
            <a:endParaRPr sz="1100">
              <a:latin typeface="Roboto"/>
              <a:ea typeface="Roboto"/>
              <a:cs typeface="Roboto"/>
              <a:sym typeface="Roboto"/>
            </a:endParaRPr>
          </a:p>
        </p:txBody>
      </p:sp>
      <p:sp>
        <p:nvSpPr>
          <p:cNvPr id="102" name="Google Shape;102;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solidFill>
                  <a:schemeClr val="dk2"/>
                </a:solidFill>
              </a:rPr>
              <a:t>‹#›</a:t>
            </a:fld>
            <a:endParaRPr>
              <a:solidFill>
                <a:schemeClr val="dk2"/>
              </a:solidFill>
            </a:endParaRPr>
          </a:p>
        </p:txBody>
      </p:sp>
      <p:pic>
        <p:nvPicPr>
          <p:cNvPr id="103" name="Google Shape;103;p17"/>
          <p:cNvPicPr preferRelativeResize="0"/>
          <p:nvPr/>
        </p:nvPicPr>
        <p:blipFill>
          <a:blip r:embed="rId3">
            <a:alphaModFix/>
          </a:blip>
          <a:stretch>
            <a:fillRect/>
          </a:stretch>
        </p:blipFill>
        <p:spPr>
          <a:xfrm>
            <a:off x="3527350" y="1964450"/>
            <a:ext cx="5304950" cy="2959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sp>
        <p:nvSpPr>
          <p:cNvPr id="109" name="Google Shape;109;p1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System Block Diagram</a:t>
            </a:r>
            <a:endParaRPr/>
          </a:p>
        </p:txBody>
      </p:sp>
      <p:pic>
        <p:nvPicPr>
          <p:cNvPr id="110" name="Google Shape;110;p18"/>
          <p:cNvPicPr preferRelativeResize="0"/>
          <p:nvPr/>
        </p:nvPicPr>
        <p:blipFill>
          <a:blip r:embed="rId3">
            <a:alphaModFix/>
          </a:blip>
          <a:stretch>
            <a:fillRect/>
          </a:stretch>
        </p:blipFill>
        <p:spPr>
          <a:xfrm>
            <a:off x="838200" y="1277025"/>
            <a:ext cx="7306849" cy="371407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9"/>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Product Performance Metrics</a:t>
            </a:r>
            <a:endParaRPr/>
          </a:p>
        </p:txBody>
      </p:sp>
      <p:sp>
        <p:nvSpPr>
          <p:cNvPr id="116" name="Google Shape;11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solidFill>
                  <a:schemeClr val="dk2"/>
                </a:solidFill>
              </a:rPr>
              <a:t>‹#›</a:t>
            </a:fld>
            <a:endParaRPr>
              <a:solidFill>
                <a:schemeClr val="dk2"/>
              </a:solidFill>
            </a:endParaRPr>
          </a:p>
        </p:txBody>
      </p:sp>
      <p:sp>
        <p:nvSpPr>
          <p:cNvPr id="117" name="Google Shape;117;p19"/>
          <p:cNvSpPr txBox="1"/>
          <p:nvPr/>
        </p:nvSpPr>
        <p:spPr>
          <a:xfrm>
            <a:off x="311725" y="1587550"/>
            <a:ext cx="8311500" cy="3183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zh-CN"/>
              <a:t>LED Strip Update Latency Analysis</a:t>
            </a:r>
            <a:endParaRPr b="1"/>
          </a:p>
          <a:p>
            <a:pPr indent="-311150" lvl="0" marL="457200" rtl="0" algn="l">
              <a:lnSpc>
                <a:spcPct val="115000"/>
              </a:lnSpc>
              <a:spcBef>
                <a:spcPts val="1200"/>
              </a:spcBef>
              <a:spcAft>
                <a:spcPts val="0"/>
              </a:spcAft>
              <a:buSzPts val="1300"/>
              <a:buChar char="●"/>
            </a:pPr>
            <a:r>
              <a:rPr lang="zh-CN" sz="1300"/>
              <a:t>The project uses video input at 60 FPS, with a total of 98 LEDs, </a:t>
            </a:r>
            <a:r>
              <a:rPr lang="zh-CN" sz="1100"/>
              <a:t>The density is </a:t>
            </a:r>
            <a:r>
              <a:rPr b="1" lang="zh-CN" sz="1100"/>
              <a:t>0.6 LEDs per centimeter</a:t>
            </a:r>
            <a:r>
              <a:rPr lang="zh-CN" sz="1100"/>
              <a:t>.</a:t>
            </a:r>
            <a:endParaRPr sz="1300"/>
          </a:p>
          <a:p>
            <a:pPr indent="-311150" lvl="0" marL="457200" rtl="0" algn="l">
              <a:lnSpc>
                <a:spcPct val="115000"/>
              </a:lnSpc>
              <a:spcBef>
                <a:spcPts val="0"/>
              </a:spcBef>
              <a:spcAft>
                <a:spcPts val="0"/>
              </a:spcAft>
              <a:buSzPts val="1300"/>
              <a:buChar char="●"/>
            </a:pPr>
            <a:r>
              <a:rPr lang="zh-CN" sz="1300"/>
              <a:t>The theoretical LED strip update latency is </a:t>
            </a:r>
            <a:r>
              <a:rPr b="1" lang="zh-CN" sz="1300"/>
              <a:t>19.7 ms</a:t>
            </a:r>
            <a:r>
              <a:rPr lang="zh-CN" sz="1300"/>
              <a:t>, which includes:</a:t>
            </a:r>
            <a:endParaRPr sz="1300"/>
          </a:p>
          <a:p>
            <a:pPr indent="-311150" lvl="1" marL="914400" rtl="0" algn="l">
              <a:lnSpc>
                <a:spcPct val="115000"/>
              </a:lnSpc>
              <a:spcBef>
                <a:spcPts val="0"/>
              </a:spcBef>
              <a:spcAft>
                <a:spcPts val="0"/>
              </a:spcAft>
              <a:buSzPts val="1300"/>
              <a:buChar char="○"/>
            </a:pPr>
            <a:r>
              <a:rPr b="1" lang="zh-CN" sz="1300"/>
              <a:t>16.6 ms</a:t>
            </a:r>
            <a:r>
              <a:rPr lang="zh-CN" sz="1300"/>
              <a:t> for displaying a single video frame.</a:t>
            </a:r>
            <a:endParaRPr sz="1300"/>
          </a:p>
          <a:p>
            <a:pPr indent="-311150" lvl="1" marL="914400" rtl="0" algn="l">
              <a:lnSpc>
                <a:spcPct val="115000"/>
              </a:lnSpc>
              <a:spcBef>
                <a:spcPts val="0"/>
              </a:spcBef>
              <a:spcAft>
                <a:spcPts val="0"/>
              </a:spcAft>
              <a:buSzPts val="1300"/>
              <a:buChar char="○"/>
            </a:pPr>
            <a:r>
              <a:rPr b="1" lang="zh-CN" sz="1300"/>
              <a:t>2.94 ms</a:t>
            </a:r>
            <a:r>
              <a:rPr lang="zh-CN" sz="1300"/>
              <a:t> for LED strip communication time.</a:t>
            </a:r>
            <a:endParaRPr sz="1300"/>
          </a:p>
          <a:p>
            <a:pPr indent="0" lvl="0" marL="0" rtl="0" algn="l">
              <a:lnSpc>
                <a:spcPct val="115000"/>
              </a:lnSpc>
              <a:spcBef>
                <a:spcPts val="1200"/>
              </a:spcBef>
              <a:spcAft>
                <a:spcPts val="0"/>
              </a:spcAft>
              <a:buNone/>
            </a:pPr>
            <a:r>
              <a:rPr b="1" lang="zh-CN"/>
              <a:t>Video Partitioning and LED Update Frequency</a:t>
            </a:r>
            <a:endParaRPr b="1"/>
          </a:p>
          <a:p>
            <a:pPr indent="-311150" lvl="0" marL="457200" rtl="0" algn="l">
              <a:lnSpc>
                <a:spcPct val="115000"/>
              </a:lnSpc>
              <a:spcBef>
                <a:spcPts val="1200"/>
              </a:spcBef>
              <a:spcAft>
                <a:spcPts val="0"/>
              </a:spcAft>
              <a:buSzPts val="1300"/>
              <a:buChar char="●"/>
            </a:pPr>
            <a:r>
              <a:rPr lang="zh-CN" sz="1300"/>
              <a:t>The screen is divided into </a:t>
            </a:r>
            <a:r>
              <a:rPr b="1" lang="zh-CN" sz="1300"/>
              <a:t>31 × 18 = 558</a:t>
            </a:r>
            <a:r>
              <a:rPr lang="zh-CN" sz="1300"/>
              <a:t> video regions.</a:t>
            </a:r>
            <a:endParaRPr sz="1300"/>
          </a:p>
          <a:p>
            <a:pPr indent="-311150" lvl="0" marL="457200" rtl="0" algn="l">
              <a:lnSpc>
                <a:spcPct val="115000"/>
              </a:lnSpc>
              <a:spcBef>
                <a:spcPts val="0"/>
              </a:spcBef>
              <a:spcAft>
                <a:spcPts val="0"/>
              </a:spcAft>
              <a:buSzPts val="1300"/>
              <a:buChar char="●"/>
            </a:pPr>
            <a:r>
              <a:rPr lang="zh-CN" sz="1300"/>
              <a:t>The video resolution is </a:t>
            </a:r>
            <a:r>
              <a:rPr b="1" lang="zh-CN" sz="1300"/>
              <a:t>1024 × 768</a:t>
            </a:r>
            <a:r>
              <a:rPr lang="zh-CN" sz="1300"/>
              <a:t>, and the physical display size is </a:t>
            </a:r>
            <a:r>
              <a:rPr b="1" lang="zh-CN" sz="1300"/>
              <a:t>56 cm × 32 cm</a:t>
            </a:r>
            <a:r>
              <a:rPr lang="zh-CN" sz="1300"/>
              <a:t> (standard 24-inch monitor).</a:t>
            </a:r>
            <a:endParaRPr sz="1300"/>
          </a:p>
          <a:p>
            <a:pPr indent="-311150" lvl="0" marL="457200" rtl="0" algn="l">
              <a:lnSpc>
                <a:spcPct val="115000"/>
              </a:lnSpc>
              <a:spcBef>
                <a:spcPts val="0"/>
              </a:spcBef>
              <a:spcAft>
                <a:spcPts val="0"/>
              </a:spcAft>
              <a:buSzPts val="1300"/>
              <a:buChar char="●"/>
            </a:pPr>
            <a:r>
              <a:rPr lang="zh-CN" sz="1300"/>
              <a:t>LED </a:t>
            </a:r>
            <a:r>
              <a:rPr lang="zh-CN" sz="1300"/>
              <a:t>strip </a:t>
            </a:r>
            <a:r>
              <a:rPr lang="zh-CN" sz="1300"/>
              <a:t>data is updated </a:t>
            </a:r>
            <a:r>
              <a:rPr b="1" lang="zh-CN" sz="1300"/>
              <a:t>once every 5 video frames</a:t>
            </a:r>
            <a:r>
              <a:rPr lang="zh-CN" sz="1300"/>
              <a:t>, resulting in a theoretical LED refresh rate of </a:t>
            </a:r>
            <a:r>
              <a:rPr b="1" lang="zh-CN" sz="1300"/>
              <a:t>12 FPS</a:t>
            </a:r>
            <a:r>
              <a:rPr lang="zh-CN" sz="1300"/>
              <a:t>.</a:t>
            </a:r>
            <a:endParaRPr sz="1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Major Components</a:t>
            </a:r>
            <a:endParaRPr/>
          </a:p>
        </p:txBody>
      </p:sp>
      <p:sp>
        <p:nvSpPr>
          <p:cNvPr id="123" name="Google Shape;123;p20"/>
          <p:cNvSpPr txBox="1"/>
          <p:nvPr/>
        </p:nvSpPr>
        <p:spPr>
          <a:xfrm>
            <a:off x="4748550" y="3260775"/>
            <a:ext cx="3921000" cy="189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zh-CN">
                <a:latin typeface="Calibri"/>
                <a:ea typeface="Calibri"/>
                <a:cs typeface="Calibri"/>
                <a:sym typeface="Calibri"/>
              </a:rPr>
              <a:t>                                   IoT Remote Control</a:t>
            </a:r>
            <a:endParaRPr b="1">
              <a:latin typeface="Calibri"/>
              <a:ea typeface="Calibri"/>
              <a:cs typeface="Calibri"/>
              <a:sym typeface="Calibri"/>
            </a:endParaRPr>
          </a:p>
          <a:p>
            <a:pPr indent="0" lvl="0" marL="0" rtl="0" algn="l">
              <a:lnSpc>
                <a:spcPct val="115000"/>
              </a:lnSpc>
              <a:spcBef>
                <a:spcPts val="1200"/>
              </a:spcBef>
              <a:spcAft>
                <a:spcPts val="0"/>
              </a:spcAft>
              <a:buNone/>
            </a:pPr>
            <a:r>
              <a:t/>
            </a:r>
            <a:endParaRPr b="1">
              <a:latin typeface="Calibri"/>
              <a:ea typeface="Calibri"/>
              <a:cs typeface="Calibri"/>
              <a:sym typeface="Calibri"/>
            </a:endParaRPr>
          </a:p>
          <a:p>
            <a:pPr indent="-298450" lvl="0" marL="457200" rtl="0" algn="l">
              <a:lnSpc>
                <a:spcPct val="115000"/>
              </a:lnSpc>
              <a:spcBef>
                <a:spcPts val="1200"/>
              </a:spcBef>
              <a:spcAft>
                <a:spcPts val="0"/>
              </a:spcAft>
              <a:buSzPts val="1100"/>
              <a:buFont typeface="Times New Roman"/>
              <a:buChar char="❏"/>
            </a:pPr>
            <a:r>
              <a:rPr lang="zh-CN" sz="1100">
                <a:latin typeface="Times New Roman"/>
                <a:ea typeface="Times New Roman"/>
                <a:cs typeface="Times New Roman"/>
                <a:sym typeface="Times New Roman"/>
              </a:rPr>
              <a:t>Integrate a Bluetooth module for mobile app control (power switch, mode).</a:t>
            </a:r>
            <a:endParaRPr sz="1100">
              <a:latin typeface="Times New Roman"/>
              <a:ea typeface="Times New Roman"/>
              <a:cs typeface="Times New Roman"/>
              <a:sym typeface="Times New Roman"/>
            </a:endParaRPr>
          </a:p>
          <a:p>
            <a:pPr indent="-298450" lvl="0" marL="457200" rtl="0" algn="l">
              <a:lnSpc>
                <a:spcPct val="115000"/>
              </a:lnSpc>
              <a:spcBef>
                <a:spcPts val="0"/>
              </a:spcBef>
              <a:spcAft>
                <a:spcPts val="0"/>
              </a:spcAft>
              <a:buSzPts val="1100"/>
              <a:buFont typeface="Times New Roman"/>
              <a:buChar char="❏"/>
            </a:pPr>
            <a:r>
              <a:rPr lang="zh-CN" sz="1000">
                <a:latin typeface="Times New Roman"/>
                <a:ea typeface="Times New Roman"/>
                <a:cs typeface="Times New Roman"/>
                <a:sym typeface="Times New Roman"/>
              </a:rPr>
              <a:t>S</a:t>
            </a:r>
            <a:r>
              <a:rPr lang="zh-CN" sz="1100">
                <a:latin typeface="Times New Roman"/>
                <a:ea typeface="Times New Roman"/>
                <a:cs typeface="Times New Roman"/>
                <a:sym typeface="Times New Roman"/>
              </a:rPr>
              <a:t>ystem can be controlled remotely</a:t>
            </a:r>
            <a:endParaRPr sz="11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sz="1100">
              <a:latin typeface="Times New Roman"/>
              <a:ea typeface="Times New Roman"/>
              <a:cs typeface="Times New Roman"/>
              <a:sym typeface="Times New Roman"/>
            </a:endParaRPr>
          </a:p>
        </p:txBody>
      </p:sp>
      <p:sp>
        <p:nvSpPr>
          <p:cNvPr id="124" name="Google Shape;124;p20"/>
          <p:cNvSpPr txBox="1"/>
          <p:nvPr/>
        </p:nvSpPr>
        <p:spPr>
          <a:xfrm>
            <a:off x="228600" y="1629988"/>
            <a:ext cx="3375600" cy="1612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zh-CN">
                <a:latin typeface="Calibri"/>
                <a:ea typeface="Calibri"/>
                <a:cs typeface="Calibri"/>
                <a:sym typeface="Calibri"/>
              </a:rPr>
              <a:t>                     </a:t>
            </a:r>
            <a:r>
              <a:rPr b="1" lang="zh-CN">
                <a:latin typeface="Calibri"/>
                <a:ea typeface="Calibri"/>
                <a:cs typeface="Calibri"/>
                <a:sym typeface="Calibri"/>
              </a:rPr>
              <a:t>HDMI Signal Processing</a:t>
            </a:r>
            <a:endParaRPr b="1">
              <a:latin typeface="Calibri"/>
              <a:ea typeface="Calibri"/>
              <a:cs typeface="Calibri"/>
              <a:sym typeface="Calibri"/>
            </a:endParaRPr>
          </a:p>
          <a:p>
            <a:pPr indent="0" lvl="0" marL="0" rtl="0" algn="l">
              <a:lnSpc>
                <a:spcPct val="115000"/>
              </a:lnSpc>
              <a:spcBef>
                <a:spcPts val="0"/>
              </a:spcBef>
              <a:spcAft>
                <a:spcPts val="0"/>
              </a:spcAft>
              <a:buNone/>
            </a:pPr>
            <a:r>
              <a:t/>
            </a:r>
            <a:endParaRPr b="1" sz="1100">
              <a:latin typeface="Calibri"/>
              <a:ea typeface="Calibri"/>
              <a:cs typeface="Calibri"/>
              <a:sym typeface="Calibri"/>
            </a:endParaRPr>
          </a:p>
          <a:p>
            <a:pPr indent="-298450" lvl="0" marL="457200" rtl="0" algn="l">
              <a:lnSpc>
                <a:spcPct val="100000"/>
              </a:lnSpc>
              <a:spcBef>
                <a:spcPts val="1200"/>
              </a:spcBef>
              <a:spcAft>
                <a:spcPts val="0"/>
              </a:spcAft>
              <a:buSzPts val="1100"/>
              <a:buFont typeface="Times New Roman"/>
              <a:buChar char="❏"/>
            </a:pPr>
            <a:r>
              <a:rPr lang="zh-CN" sz="1100">
                <a:latin typeface="Times New Roman"/>
                <a:ea typeface="Times New Roman"/>
                <a:cs typeface="Times New Roman"/>
                <a:sym typeface="Times New Roman"/>
              </a:rPr>
              <a:t>FPGA captures, decodes, and processes </a:t>
            </a:r>
            <a:r>
              <a:rPr lang="zh-CN" sz="1100">
                <a:latin typeface="Times New Roman"/>
                <a:ea typeface="Times New Roman"/>
                <a:cs typeface="Times New Roman"/>
                <a:sym typeface="Times New Roman"/>
              </a:rPr>
              <a:t>HDMI input</a:t>
            </a:r>
            <a:r>
              <a:rPr lang="zh-CN" sz="1100">
                <a:latin typeface="Times New Roman"/>
                <a:ea typeface="Times New Roman"/>
                <a:cs typeface="Times New Roman"/>
                <a:sym typeface="Times New Roman"/>
              </a:rPr>
              <a:t>.</a:t>
            </a:r>
            <a:endParaRPr sz="1100">
              <a:latin typeface="Times New Roman"/>
              <a:ea typeface="Times New Roman"/>
              <a:cs typeface="Times New Roman"/>
              <a:sym typeface="Times New Roman"/>
            </a:endParaRPr>
          </a:p>
          <a:p>
            <a:pPr indent="-298450" lvl="0" marL="457200" rtl="0" algn="l">
              <a:lnSpc>
                <a:spcPct val="100000"/>
              </a:lnSpc>
              <a:spcBef>
                <a:spcPts val="0"/>
              </a:spcBef>
              <a:spcAft>
                <a:spcPts val="0"/>
              </a:spcAft>
              <a:buSzPts val="1100"/>
              <a:buFont typeface="Times New Roman"/>
              <a:buChar char="❏"/>
            </a:pPr>
            <a:r>
              <a:rPr lang="zh-CN" sz="1100">
                <a:latin typeface="Times New Roman"/>
                <a:ea typeface="Times New Roman"/>
                <a:cs typeface="Times New Roman"/>
                <a:sym typeface="Times New Roman"/>
              </a:rPr>
              <a:t>T</a:t>
            </a:r>
            <a:r>
              <a:rPr lang="zh-CN" sz="1100">
                <a:latin typeface="Times New Roman"/>
                <a:ea typeface="Times New Roman"/>
                <a:cs typeface="Times New Roman"/>
                <a:sym typeface="Times New Roman"/>
              </a:rPr>
              <a:t>ransmits</a:t>
            </a:r>
            <a:r>
              <a:rPr lang="zh-CN" sz="1100">
                <a:latin typeface="Times New Roman"/>
                <a:ea typeface="Times New Roman"/>
                <a:cs typeface="Times New Roman"/>
                <a:sym typeface="Times New Roman"/>
              </a:rPr>
              <a:t> HDMI output to display.</a:t>
            </a:r>
            <a:endParaRPr sz="11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t/>
            </a:r>
            <a:endParaRPr sz="1100">
              <a:latin typeface="Times New Roman"/>
              <a:ea typeface="Times New Roman"/>
              <a:cs typeface="Times New Roman"/>
              <a:sym typeface="Times New Roman"/>
            </a:endParaRPr>
          </a:p>
        </p:txBody>
      </p:sp>
      <p:sp>
        <p:nvSpPr>
          <p:cNvPr id="125" name="Google Shape;125;p20"/>
          <p:cNvSpPr txBox="1"/>
          <p:nvPr/>
        </p:nvSpPr>
        <p:spPr>
          <a:xfrm>
            <a:off x="4660575" y="1183500"/>
            <a:ext cx="4224600" cy="2389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zh-CN" sz="1100">
                <a:latin typeface="Calibri"/>
                <a:ea typeface="Calibri"/>
                <a:cs typeface="Calibri"/>
                <a:sym typeface="Calibri"/>
              </a:rPr>
              <a:t>                                               </a:t>
            </a:r>
            <a:endParaRPr b="1" sz="1100">
              <a:latin typeface="Calibri"/>
              <a:ea typeface="Calibri"/>
              <a:cs typeface="Calibri"/>
              <a:sym typeface="Calibri"/>
            </a:endParaRPr>
          </a:p>
          <a:p>
            <a:pPr indent="0" lvl="0" marL="0" rtl="0" algn="ctr">
              <a:lnSpc>
                <a:spcPct val="115000"/>
              </a:lnSpc>
              <a:spcBef>
                <a:spcPts val="0"/>
              </a:spcBef>
              <a:spcAft>
                <a:spcPts val="0"/>
              </a:spcAft>
              <a:buNone/>
            </a:pPr>
            <a:r>
              <a:t/>
            </a:r>
            <a:endParaRPr b="1" sz="1100">
              <a:latin typeface="Calibri"/>
              <a:ea typeface="Calibri"/>
              <a:cs typeface="Calibri"/>
              <a:sym typeface="Calibri"/>
            </a:endParaRPr>
          </a:p>
          <a:p>
            <a:pPr indent="0" lvl="0" marL="0" rtl="0" algn="l">
              <a:lnSpc>
                <a:spcPct val="115000"/>
              </a:lnSpc>
              <a:spcBef>
                <a:spcPts val="0"/>
              </a:spcBef>
              <a:spcAft>
                <a:spcPts val="0"/>
              </a:spcAft>
              <a:buNone/>
            </a:pPr>
            <a:r>
              <a:rPr b="1" lang="zh-CN" sz="1100">
                <a:latin typeface="Calibri"/>
                <a:ea typeface="Calibri"/>
                <a:cs typeface="Calibri"/>
                <a:sym typeface="Calibri"/>
              </a:rPr>
              <a:t>                                     </a:t>
            </a:r>
            <a:r>
              <a:rPr b="1" lang="zh-CN">
                <a:latin typeface="Calibri"/>
                <a:ea typeface="Calibri"/>
                <a:cs typeface="Calibri"/>
                <a:sym typeface="Calibri"/>
              </a:rPr>
              <a:t>RGB Analysis </a:t>
            </a:r>
            <a:endParaRPr b="1">
              <a:latin typeface="Calibri"/>
              <a:ea typeface="Calibri"/>
              <a:cs typeface="Calibri"/>
              <a:sym typeface="Calibri"/>
            </a:endParaRPr>
          </a:p>
          <a:p>
            <a:pPr indent="0" lvl="0" marL="0" rtl="0" algn="ctr">
              <a:lnSpc>
                <a:spcPct val="115000"/>
              </a:lnSpc>
              <a:spcBef>
                <a:spcPts val="0"/>
              </a:spcBef>
              <a:spcAft>
                <a:spcPts val="0"/>
              </a:spcAft>
              <a:buNone/>
            </a:pPr>
            <a:r>
              <a:t/>
            </a:r>
            <a:endParaRPr b="1" sz="1500">
              <a:latin typeface="Calibri"/>
              <a:ea typeface="Calibri"/>
              <a:cs typeface="Calibri"/>
              <a:sym typeface="Calibri"/>
            </a:endParaRPr>
          </a:p>
          <a:p>
            <a:pPr indent="0" lvl="0" marL="0" rtl="0" algn="ctr">
              <a:lnSpc>
                <a:spcPct val="115000"/>
              </a:lnSpc>
              <a:spcBef>
                <a:spcPts val="0"/>
              </a:spcBef>
              <a:spcAft>
                <a:spcPts val="0"/>
              </a:spcAft>
              <a:buNone/>
            </a:pPr>
            <a:r>
              <a:t/>
            </a:r>
            <a:endParaRPr b="1" sz="1000">
              <a:latin typeface="Calibri"/>
              <a:ea typeface="Calibri"/>
              <a:cs typeface="Calibri"/>
              <a:sym typeface="Calibri"/>
            </a:endParaRPr>
          </a:p>
          <a:p>
            <a:pPr indent="0" lvl="0" marL="0" rtl="0" algn="ctr">
              <a:lnSpc>
                <a:spcPct val="115000"/>
              </a:lnSpc>
              <a:spcBef>
                <a:spcPts val="0"/>
              </a:spcBef>
              <a:spcAft>
                <a:spcPts val="0"/>
              </a:spcAft>
              <a:buNone/>
            </a:pPr>
            <a:r>
              <a:t/>
            </a:r>
            <a:endParaRPr b="1" sz="1000">
              <a:latin typeface="Calibri"/>
              <a:ea typeface="Calibri"/>
              <a:cs typeface="Calibri"/>
              <a:sym typeface="Calibri"/>
            </a:endParaRPr>
          </a:p>
          <a:p>
            <a:pPr indent="-298450" lvl="0" marL="457200" rtl="0" algn="l">
              <a:lnSpc>
                <a:spcPct val="115000"/>
              </a:lnSpc>
              <a:spcBef>
                <a:spcPts val="0"/>
              </a:spcBef>
              <a:spcAft>
                <a:spcPts val="0"/>
              </a:spcAft>
              <a:buSzPts val="1100"/>
              <a:buFont typeface="Times New Roman"/>
              <a:buChar char="❏"/>
            </a:pPr>
            <a:r>
              <a:rPr lang="zh-CN" sz="1100">
                <a:latin typeface="Times New Roman"/>
                <a:ea typeface="Times New Roman"/>
                <a:cs typeface="Times New Roman"/>
                <a:sym typeface="Times New Roman"/>
              </a:rPr>
              <a:t>Create an algorithm that divide the edge of the screen into multiple areas</a:t>
            </a:r>
            <a:endParaRPr sz="1100">
              <a:latin typeface="Times New Roman"/>
              <a:ea typeface="Times New Roman"/>
              <a:cs typeface="Times New Roman"/>
              <a:sym typeface="Times New Roman"/>
            </a:endParaRPr>
          </a:p>
          <a:p>
            <a:pPr indent="-298450" lvl="0" marL="457200" rtl="0" algn="l">
              <a:lnSpc>
                <a:spcPct val="115000"/>
              </a:lnSpc>
              <a:spcBef>
                <a:spcPts val="0"/>
              </a:spcBef>
              <a:spcAft>
                <a:spcPts val="0"/>
              </a:spcAft>
              <a:buSzPts val="1100"/>
              <a:buFont typeface="Times New Roman"/>
              <a:buChar char="❏"/>
            </a:pPr>
            <a:r>
              <a:rPr lang="zh-CN" sz="1100">
                <a:latin typeface="Times New Roman"/>
                <a:ea typeface="Times New Roman"/>
                <a:cs typeface="Times New Roman"/>
                <a:sym typeface="Times New Roman"/>
              </a:rPr>
              <a:t>FPGA computes the average RGB values for each region.</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1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100">
              <a:latin typeface="Times New Roman"/>
              <a:ea typeface="Times New Roman"/>
              <a:cs typeface="Times New Roman"/>
              <a:sym typeface="Times New Roman"/>
            </a:endParaRPr>
          </a:p>
        </p:txBody>
      </p:sp>
      <p:sp>
        <p:nvSpPr>
          <p:cNvPr id="126" name="Google Shape;126;p20"/>
          <p:cNvSpPr txBox="1"/>
          <p:nvPr/>
        </p:nvSpPr>
        <p:spPr>
          <a:xfrm>
            <a:off x="345475" y="3145600"/>
            <a:ext cx="3307500" cy="1640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zh-CN">
                <a:latin typeface="Calibri"/>
                <a:ea typeface="Calibri"/>
                <a:cs typeface="Calibri"/>
                <a:sym typeface="Calibri"/>
              </a:rPr>
              <a:t>                          </a:t>
            </a:r>
            <a:r>
              <a:rPr b="1" lang="zh-CN">
                <a:latin typeface="Calibri"/>
                <a:ea typeface="Calibri"/>
                <a:cs typeface="Calibri"/>
                <a:sym typeface="Calibri"/>
              </a:rPr>
              <a:t>WS2812B LED Strip Control</a:t>
            </a:r>
            <a:endParaRPr b="1">
              <a:latin typeface="Calibri"/>
              <a:ea typeface="Calibri"/>
              <a:cs typeface="Calibri"/>
              <a:sym typeface="Calibri"/>
            </a:endParaRPr>
          </a:p>
          <a:p>
            <a:pPr indent="0" lvl="0" marL="0" rtl="0" algn="ctr">
              <a:lnSpc>
                <a:spcPct val="115000"/>
              </a:lnSpc>
              <a:spcBef>
                <a:spcPts val="0"/>
              </a:spcBef>
              <a:spcAft>
                <a:spcPts val="0"/>
              </a:spcAft>
              <a:buNone/>
            </a:pPr>
            <a:r>
              <a:t/>
            </a:r>
            <a:endParaRPr b="1">
              <a:latin typeface="Calibri"/>
              <a:ea typeface="Calibri"/>
              <a:cs typeface="Calibri"/>
              <a:sym typeface="Calibri"/>
            </a:endParaRPr>
          </a:p>
          <a:p>
            <a:pPr indent="0" lvl="0" marL="0" rtl="0" algn="ctr">
              <a:lnSpc>
                <a:spcPct val="115000"/>
              </a:lnSpc>
              <a:spcBef>
                <a:spcPts val="0"/>
              </a:spcBef>
              <a:spcAft>
                <a:spcPts val="0"/>
              </a:spcAft>
              <a:buNone/>
            </a:pPr>
            <a:r>
              <a:t/>
            </a:r>
            <a:endParaRPr b="1">
              <a:latin typeface="Calibri"/>
              <a:ea typeface="Calibri"/>
              <a:cs typeface="Calibri"/>
              <a:sym typeface="Calibri"/>
            </a:endParaRPr>
          </a:p>
          <a:p>
            <a:pPr indent="-298450" lvl="0" marL="457200" rtl="0" algn="l">
              <a:lnSpc>
                <a:spcPct val="115000"/>
              </a:lnSpc>
              <a:spcBef>
                <a:spcPts val="1200"/>
              </a:spcBef>
              <a:spcAft>
                <a:spcPts val="0"/>
              </a:spcAft>
              <a:buSzPts val="1100"/>
              <a:buFont typeface="Times New Roman"/>
              <a:buChar char="❏"/>
            </a:pPr>
            <a:r>
              <a:rPr lang="zh-CN" sz="1100">
                <a:latin typeface="Times New Roman"/>
                <a:ea typeface="Times New Roman"/>
                <a:cs typeface="Times New Roman"/>
                <a:sym typeface="Times New Roman"/>
              </a:rPr>
              <a:t>RGB data send to LED strip </a:t>
            </a:r>
            <a:r>
              <a:rPr lang="zh-CN" sz="1100">
                <a:latin typeface="Times New Roman"/>
                <a:ea typeface="Times New Roman"/>
                <a:cs typeface="Times New Roman"/>
                <a:sym typeface="Times New Roman"/>
              </a:rPr>
              <a:t>through a single data line</a:t>
            </a:r>
            <a:r>
              <a:rPr lang="zh-CN" sz="1100">
                <a:latin typeface="Times New Roman"/>
                <a:ea typeface="Times New Roman"/>
                <a:cs typeface="Times New Roman"/>
                <a:sym typeface="Times New Roman"/>
              </a:rPr>
              <a:t>.</a:t>
            </a:r>
            <a:endParaRPr sz="1100">
              <a:latin typeface="Times New Roman"/>
              <a:ea typeface="Times New Roman"/>
              <a:cs typeface="Times New Roman"/>
              <a:sym typeface="Times New Roman"/>
            </a:endParaRPr>
          </a:p>
          <a:p>
            <a:pPr indent="-298450" lvl="0" marL="457200" rtl="0" algn="l">
              <a:lnSpc>
                <a:spcPct val="115000"/>
              </a:lnSpc>
              <a:spcBef>
                <a:spcPts val="0"/>
              </a:spcBef>
              <a:spcAft>
                <a:spcPts val="0"/>
              </a:spcAft>
              <a:buSzPts val="1100"/>
              <a:buFont typeface="Times New Roman"/>
              <a:buChar char="❏"/>
            </a:pPr>
            <a:r>
              <a:rPr lang="zh-CN" sz="1100">
                <a:latin typeface="Times New Roman"/>
                <a:ea typeface="Times New Roman"/>
                <a:cs typeface="Times New Roman"/>
                <a:sym typeface="Times New Roman"/>
              </a:rPr>
              <a:t>Ensure dynamic effects with low latency.</a:t>
            </a:r>
            <a:endParaRPr sz="1100">
              <a:latin typeface="Times New Roman"/>
              <a:ea typeface="Times New Roman"/>
              <a:cs typeface="Times New Roman"/>
              <a:sym typeface="Times New Roman"/>
            </a:endParaRPr>
          </a:p>
        </p:txBody>
      </p:sp>
      <p:pic>
        <p:nvPicPr>
          <p:cNvPr id="127" name="Google Shape;127;p20"/>
          <p:cNvPicPr preferRelativeResize="0"/>
          <p:nvPr/>
        </p:nvPicPr>
        <p:blipFill rotWithShape="1">
          <a:blip r:embed="rId3">
            <a:alphaModFix/>
          </a:blip>
          <a:srcRect b="32390" l="12877" r="12817" t="24543"/>
          <a:stretch/>
        </p:blipFill>
        <p:spPr>
          <a:xfrm>
            <a:off x="296575" y="1487437"/>
            <a:ext cx="1125400" cy="702425"/>
          </a:xfrm>
          <a:prstGeom prst="rect">
            <a:avLst/>
          </a:prstGeom>
          <a:noFill/>
          <a:ln>
            <a:noFill/>
          </a:ln>
        </p:spPr>
      </p:pic>
      <p:pic>
        <p:nvPicPr>
          <p:cNvPr id="128" name="Google Shape;128;p20"/>
          <p:cNvPicPr preferRelativeResize="0"/>
          <p:nvPr/>
        </p:nvPicPr>
        <p:blipFill rotWithShape="1">
          <a:blip r:embed="rId4">
            <a:alphaModFix/>
          </a:blip>
          <a:srcRect b="14199" l="0" r="0" t="0"/>
          <a:stretch/>
        </p:blipFill>
        <p:spPr>
          <a:xfrm>
            <a:off x="276863" y="2967263"/>
            <a:ext cx="1164833" cy="999450"/>
          </a:xfrm>
          <a:prstGeom prst="rect">
            <a:avLst/>
          </a:prstGeom>
          <a:noFill/>
          <a:ln>
            <a:noFill/>
          </a:ln>
        </p:spPr>
      </p:pic>
      <p:pic>
        <p:nvPicPr>
          <p:cNvPr id="129" name="Google Shape;129;p20"/>
          <p:cNvPicPr preferRelativeResize="0"/>
          <p:nvPr/>
        </p:nvPicPr>
        <p:blipFill rotWithShape="1">
          <a:blip r:embed="rId5">
            <a:alphaModFix/>
          </a:blip>
          <a:srcRect b="18129" l="7189" r="42639" t="15021"/>
          <a:stretch/>
        </p:blipFill>
        <p:spPr>
          <a:xfrm>
            <a:off x="4800600" y="3242200"/>
            <a:ext cx="1346828" cy="897300"/>
          </a:xfrm>
          <a:prstGeom prst="rect">
            <a:avLst/>
          </a:prstGeom>
          <a:noFill/>
          <a:ln>
            <a:noFill/>
          </a:ln>
        </p:spPr>
      </p:pic>
      <p:pic>
        <p:nvPicPr>
          <p:cNvPr id="130" name="Google Shape;130;p20"/>
          <p:cNvPicPr preferRelativeResize="0"/>
          <p:nvPr/>
        </p:nvPicPr>
        <p:blipFill>
          <a:blip r:embed="rId6">
            <a:alphaModFix/>
          </a:blip>
          <a:stretch>
            <a:fillRect/>
          </a:stretch>
        </p:blipFill>
        <p:spPr>
          <a:xfrm>
            <a:off x="4800600" y="1487425"/>
            <a:ext cx="935100" cy="935100"/>
          </a:xfrm>
          <a:prstGeom prst="rect">
            <a:avLst/>
          </a:prstGeom>
          <a:noFill/>
          <a:ln>
            <a:noFill/>
          </a:ln>
        </p:spPr>
      </p:pic>
      <p:sp>
        <p:nvSpPr>
          <p:cNvPr id="131" name="Google Shape;131;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1"/>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Major Components (WS2812B Light Strip)</a:t>
            </a:r>
            <a:endParaRPr/>
          </a:p>
        </p:txBody>
      </p:sp>
      <p:sp>
        <p:nvSpPr>
          <p:cNvPr id="137" name="Google Shape;137;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zh-CN"/>
              <a:t>‹#›</a:t>
            </a:fld>
            <a:endParaRPr/>
          </a:p>
        </p:txBody>
      </p:sp>
      <p:pic>
        <p:nvPicPr>
          <p:cNvPr id="138" name="Google Shape;138;p21"/>
          <p:cNvPicPr preferRelativeResize="0"/>
          <p:nvPr/>
        </p:nvPicPr>
        <p:blipFill>
          <a:blip r:embed="rId3">
            <a:alphaModFix/>
          </a:blip>
          <a:stretch>
            <a:fillRect/>
          </a:stretch>
        </p:blipFill>
        <p:spPr>
          <a:xfrm>
            <a:off x="2945325" y="3125250"/>
            <a:ext cx="3002124" cy="1971825"/>
          </a:xfrm>
          <a:prstGeom prst="rect">
            <a:avLst/>
          </a:prstGeom>
          <a:noFill/>
          <a:ln>
            <a:noFill/>
          </a:ln>
        </p:spPr>
      </p:pic>
      <p:pic>
        <p:nvPicPr>
          <p:cNvPr id="139" name="Google Shape;139;p21"/>
          <p:cNvPicPr preferRelativeResize="0"/>
          <p:nvPr/>
        </p:nvPicPr>
        <p:blipFill>
          <a:blip r:embed="rId4">
            <a:alphaModFix/>
          </a:blip>
          <a:stretch>
            <a:fillRect/>
          </a:stretch>
        </p:blipFill>
        <p:spPr>
          <a:xfrm>
            <a:off x="311725" y="1378550"/>
            <a:ext cx="5580395" cy="1695825"/>
          </a:xfrm>
          <a:prstGeom prst="rect">
            <a:avLst/>
          </a:prstGeom>
          <a:noFill/>
          <a:ln>
            <a:noFill/>
          </a:ln>
        </p:spPr>
      </p:pic>
      <p:pic>
        <p:nvPicPr>
          <p:cNvPr id="140" name="Google Shape;140;p21"/>
          <p:cNvPicPr preferRelativeResize="0"/>
          <p:nvPr/>
        </p:nvPicPr>
        <p:blipFill>
          <a:blip r:embed="rId5">
            <a:alphaModFix/>
          </a:blip>
          <a:stretch>
            <a:fillRect/>
          </a:stretch>
        </p:blipFill>
        <p:spPr>
          <a:xfrm>
            <a:off x="6163225" y="1378550"/>
            <a:ext cx="2702925" cy="26485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